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B6C"/>
    <a:srgbClr val="6599CD"/>
    <a:srgbClr val="676767"/>
    <a:srgbClr val="BDBD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150A16-8891-9346-82D8-8A06744D470D}" v="59" dt="2023-07-27T02:34:07.41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1"/>
    <p:restoredTop sz="94687"/>
  </p:normalViewPr>
  <p:slideViewPr>
    <p:cSldViewPr snapToGrid="0">
      <p:cViewPr>
        <p:scale>
          <a:sx n="50" d="100"/>
          <a:sy n="50" d="100"/>
        </p:scale>
        <p:origin x="102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View of beach and sea from a grassy sand dune"/>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View of beach and sea from a grassy sand dune"/>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Heron flying low over a beach with a short fence in the foreground"/>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andy path between two hills leading to the ocean"/>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andy path between two hills leading to the ocean"/>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Heron flying low over a beach with a short fence in the foreground"/>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View of beach and sea from a grassy sand dune"/>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6.png"/><Relationship Id="rId3" Type="http://schemas.openxmlformats.org/officeDocument/2006/relationships/slide" Target="slide1.xml"/><Relationship Id="rId7" Type="http://schemas.openxmlformats.org/officeDocument/2006/relationships/slide" Target="slide12.xml"/><Relationship Id="rId12" Type="http://schemas.openxmlformats.org/officeDocument/2006/relationships/image" Target="../media/image5.svg"/><Relationship Id="rId17" Type="http://schemas.openxmlformats.org/officeDocument/2006/relationships/slide" Target="slide3.xml"/><Relationship Id="rId2" Type="http://schemas.openxmlformats.org/officeDocument/2006/relationships/image" Target="../media/image1.jpeg"/><Relationship Id="rId16" Type="http://schemas.openxmlformats.org/officeDocument/2006/relationships/image" Target="../media/image9.svg"/><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4.png"/><Relationship Id="rId5" Type="http://schemas.openxmlformats.org/officeDocument/2006/relationships/slide" Target="slide8.xml"/><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slide" Target="slide5.xml"/><Relationship Id="rId9" Type="http://schemas.openxmlformats.org/officeDocument/2006/relationships/image" Target="../media/image2.png"/><Relationship Id="rId1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hyperlink" Target="https://www.aspca.org/pet-care/general-pet-care/vaccinations-your-pet"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slide" Target="slide8.xml"/><Relationship Id="rId4" Type="http://schemas.openxmlformats.org/officeDocument/2006/relationships/slide" Target="slide1.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png"/><Relationship Id="rId3" Type="http://schemas.openxmlformats.org/officeDocument/2006/relationships/slide" Target="slide5.xml"/><Relationship Id="rId7" Type="http://schemas.openxmlformats.org/officeDocument/2006/relationships/slide" Target="slide14.xml"/><Relationship Id="rId12" Type="http://schemas.openxmlformats.org/officeDocument/2006/relationships/image" Target="../media/image5.svg"/><Relationship Id="rId17" Type="http://schemas.openxmlformats.org/officeDocument/2006/relationships/slide" Target="slide3.xml"/><Relationship Id="rId2" Type="http://schemas.openxmlformats.org/officeDocument/2006/relationships/slide" Target="slide1.xml"/><Relationship Id="rId16" Type="http://schemas.openxmlformats.org/officeDocument/2006/relationships/image" Target="../media/image9.svg"/><Relationship Id="rId1" Type="http://schemas.openxmlformats.org/officeDocument/2006/relationships/slideLayout" Target="../slideLayouts/slideLayout6.xml"/><Relationship Id="rId6" Type="http://schemas.openxmlformats.org/officeDocument/2006/relationships/slide" Target="slide12.xml"/><Relationship Id="rId11" Type="http://schemas.openxmlformats.org/officeDocument/2006/relationships/image" Target="../media/image4.png"/><Relationship Id="rId5" Type="http://schemas.openxmlformats.org/officeDocument/2006/relationships/slide" Target="slide11.xml"/><Relationship Id="rId15" Type="http://schemas.openxmlformats.org/officeDocument/2006/relationships/image" Target="../media/image8.png"/><Relationship Id="rId10" Type="http://schemas.openxmlformats.org/officeDocument/2006/relationships/image" Target="../media/image29.jpeg"/><Relationship Id="rId4" Type="http://schemas.openxmlformats.org/officeDocument/2006/relationships/slide" Target="slide8.xml"/><Relationship Id="rId9" Type="http://schemas.openxmlformats.org/officeDocument/2006/relationships/image" Target="../media/image10.png"/><Relationship Id="rId14"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0.png"/><Relationship Id="rId3" Type="http://schemas.openxmlformats.org/officeDocument/2006/relationships/slide" Target="slide5.xml"/><Relationship Id="rId7" Type="http://schemas.openxmlformats.org/officeDocument/2006/relationships/slide" Target="slide14.xml"/><Relationship Id="rId12" Type="http://schemas.openxmlformats.org/officeDocument/2006/relationships/slide" Target="slide3.xml"/><Relationship Id="rId2" Type="http://schemas.openxmlformats.org/officeDocument/2006/relationships/slide" Target="slide1.xml"/><Relationship Id="rId16" Type="http://schemas.openxmlformats.org/officeDocument/2006/relationships/image" Target="../media/image31.jpg"/><Relationship Id="rId1" Type="http://schemas.openxmlformats.org/officeDocument/2006/relationships/slideLayout" Target="../slideLayouts/slideLayout6.xml"/><Relationship Id="rId6" Type="http://schemas.openxmlformats.org/officeDocument/2006/relationships/slide" Target="slide12.xml"/><Relationship Id="rId11" Type="http://schemas.openxmlformats.org/officeDocument/2006/relationships/image" Target="../media/image7.svg"/><Relationship Id="rId5" Type="http://schemas.openxmlformats.org/officeDocument/2006/relationships/slide" Target="slide11.xml"/><Relationship Id="rId15" Type="http://schemas.openxmlformats.org/officeDocument/2006/relationships/image" Target="../media/image9.svg"/><Relationship Id="rId10" Type="http://schemas.openxmlformats.org/officeDocument/2006/relationships/image" Target="../media/image6.png"/><Relationship Id="rId4" Type="http://schemas.openxmlformats.org/officeDocument/2006/relationships/slide" Target="slide8.xml"/><Relationship Id="rId9" Type="http://schemas.openxmlformats.org/officeDocument/2006/relationships/image" Target="../media/image5.svg"/><Relationship Id="rId1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www.theaquariumwiki.org/wiki/How_to_make_tap_water_safe_for_fish" TargetMode="External"/><Relationship Id="rId7" Type="http://schemas.openxmlformats.org/officeDocument/2006/relationships/slide" Target="slide11.xml"/><Relationship Id="rId2" Type="http://schemas.openxmlformats.org/officeDocument/2006/relationships/image" Target="../media/image32.jpg"/><Relationship Id="rId1" Type="http://schemas.openxmlformats.org/officeDocument/2006/relationships/slideLayout" Target="../slideLayouts/slideLayout6.xml"/><Relationship Id="rId6" Type="http://schemas.openxmlformats.org/officeDocument/2006/relationships/slide" Target="slide12.xml"/><Relationship Id="rId5" Type="http://schemas.openxmlformats.org/officeDocument/2006/relationships/slide" Target="slide1.xml"/><Relationship Id="rId4" Type="http://schemas.openxmlformats.org/officeDocument/2006/relationships/hyperlink" Target="http://fishbase.org/home.ht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openxmlformats.org/officeDocument/2006/relationships/hyperlink" Target="https://chinchillacare.org/cage-habitat/" TargetMode="External"/><Relationship Id="rId3" Type="http://schemas.openxmlformats.org/officeDocument/2006/relationships/slide" Target="slide5.xml"/><Relationship Id="rId21" Type="http://schemas.openxmlformats.org/officeDocument/2006/relationships/image" Target="../media/image30.png"/><Relationship Id="rId7" Type="http://schemas.openxmlformats.org/officeDocument/2006/relationships/slide" Target="slide14.xml"/><Relationship Id="rId12" Type="http://schemas.openxmlformats.org/officeDocument/2006/relationships/slide" Target="slide3.xml"/><Relationship Id="rId17" Type="http://schemas.openxmlformats.org/officeDocument/2006/relationships/hyperlink" Target="https://pethermitcrabs.org/cage-habitat/" TargetMode="External"/><Relationship Id="rId25" Type="http://schemas.openxmlformats.org/officeDocument/2006/relationships/image" Target="../media/image36.jpeg"/><Relationship Id="rId2" Type="http://schemas.openxmlformats.org/officeDocument/2006/relationships/slide" Target="slide1.xml"/><Relationship Id="rId16" Type="http://schemas.openxmlformats.org/officeDocument/2006/relationships/hyperlink" Target="https://www.bluecross.org.uk/pet-advice/caring-your-mouse" TargetMode="External"/><Relationship Id="rId20" Type="http://schemas.openxmlformats.org/officeDocument/2006/relationships/hyperlink" Target="https://www.pdsa.org.uk/taking-care-of-your-pet/looking-after-your-pet/small-pets/the-ideal-home-for-your-hamster" TargetMode="External"/><Relationship Id="rId1" Type="http://schemas.openxmlformats.org/officeDocument/2006/relationships/slideLayout" Target="../slideLayouts/slideLayout6.xml"/><Relationship Id="rId6" Type="http://schemas.openxmlformats.org/officeDocument/2006/relationships/slide" Target="slide12.xml"/><Relationship Id="rId11" Type="http://schemas.openxmlformats.org/officeDocument/2006/relationships/image" Target="../media/image7.svg"/><Relationship Id="rId24" Type="http://schemas.openxmlformats.org/officeDocument/2006/relationships/image" Target="../media/image35.jpg"/><Relationship Id="rId5" Type="http://schemas.openxmlformats.org/officeDocument/2006/relationships/slide" Target="slide11.xml"/><Relationship Id="rId15" Type="http://schemas.openxmlformats.org/officeDocument/2006/relationships/hyperlink" Target="https://www.animalhumanesociety.org/adoption/guinea-pig-care" TargetMode="External"/><Relationship Id="rId23" Type="http://schemas.openxmlformats.org/officeDocument/2006/relationships/image" Target="../media/image34.jpg"/><Relationship Id="rId10" Type="http://schemas.openxmlformats.org/officeDocument/2006/relationships/image" Target="../media/image6.png"/><Relationship Id="rId19" Type="http://schemas.openxmlformats.org/officeDocument/2006/relationships/hyperlink" Target="https://petgerbils.org/cage-habitat/" TargetMode="External"/><Relationship Id="rId4" Type="http://schemas.openxmlformats.org/officeDocument/2006/relationships/slide" Target="slide8.xml"/><Relationship Id="rId9" Type="http://schemas.openxmlformats.org/officeDocument/2006/relationships/image" Target="../media/image5.svg"/><Relationship Id="rId14" Type="http://schemas.openxmlformats.org/officeDocument/2006/relationships/image" Target="../media/image9.svg"/><Relationship Id="rId22" Type="http://schemas.openxmlformats.org/officeDocument/2006/relationships/image" Target="../media/image33.jpg"/></Relationships>
</file>

<file path=ppt/slides/_rels/slide2.xml.rels><?xml version="1.0" encoding="UTF-8" standalone="yes"?>
<Relationships xmlns="http://schemas.openxmlformats.org/package/2006/relationships"><Relationship Id="rId8" Type="http://schemas.openxmlformats.org/officeDocument/2006/relationships/hyperlink" Target="https://theshelterpetproject.org/" TargetMode="External"/><Relationship Id="rId13" Type="http://schemas.openxmlformats.org/officeDocument/2006/relationships/image" Target="../media/image11.jpeg"/><Relationship Id="rId18" Type="http://schemas.openxmlformats.org/officeDocument/2006/relationships/image" Target="../media/image7.svg"/><Relationship Id="rId3" Type="http://schemas.openxmlformats.org/officeDocument/2006/relationships/slide" Target="slide5.xml"/><Relationship Id="rId7" Type="http://schemas.openxmlformats.org/officeDocument/2006/relationships/image" Target="../media/image10.png"/><Relationship Id="rId12" Type="http://schemas.openxmlformats.org/officeDocument/2006/relationships/hyperlink" Target="https://ftlob.rescuegroups.org/" TargetMode="External"/><Relationship Id="rId17" Type="http://schemas.openxmlformats.org/officeDocument/2006/relationships/image" Target="../media/image6.png"/><Relationship Id="rId2" Type="http://schemas.openxmlformats.org/officeDocument/2006/relationships/slide" Target="slide1.xml"/><Relationship Id="rId16" Type="http://schemas.openxmlformats.org/officeDocument/2006/relationships/image" Target="../media/image5.svg"/><Relationship Id="rId20" Type="http://schemas.openxmlformats.org/officeDocument/2006/relationships/image" Target="../media/image9.svg"/><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hyperlink" Target="https://savethesnakes.org/snakerescuecall/" TargetMode="External"/><Relationship Id="rId5" Type="http://schemas.openxmlformats.org/officeDocument/2006/relationships/slide" Target="slide11.xml"/><Relationship Id="rId15" Type="http://schemas.openxmlformats.org/officeDocument/2006/relationships/image" Target="../media/image4.png"/><Relationship Id="rId10" Type="http://schemas.openxmlformats.org/officeDocument/2006/relationships/hyperlink" Target="https://www.sterlingshelter.org/humane-society/koi-fish-rescue/" TargetMode="External"/><Relationship Id="rId19" Type="http://schemas.openxmlformats.org/officeDocument/2006/relationships/image" Target="../media/image8.png"/><Relationship Id="rId4" Type="http://schemas.openxmlformats.org/officeDocument/2006/relationships/slide" Target="slide8.xml"/><Relationship Id="rId9" Type="http://schemas.openxmlformats.org/officeDocument/2006/relationships/hyperlink" Target="https://www.aspca.org/" TargetMode="External"/><Relationship Id="rId14" Type="http://schemas.openxmlformats.org/officeDocument/2006/relationships/slide" Target="slide3.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8.png"/><Relationship Id="rId18" Type="http://schemas.openxmlformats.org/officeDocument/2006/relationships/image" Target="../media/image16.svg"/><Relationship Id="rId3" Type="http://schemas.openxmlformats.org/officeDocument/2006/relationships/slide" Target="slide5.xml"/><Relationship Id="rId21" Type="http://schemas.openxmlformats.org/officeDocument/2006/relationships/image" Target="../media/image19.png"/><Relationship Id="rId7" Type="http://schemas.openxmlformats.org/officeDocument/2006/relationships/image" Target="../media/image10.png"/><Relationship Id="rId12" Type="http://schemas.openxmlformats.org/officeDocument/2006/relationships/image" Target="../media/image7.svg"/><Relationship Id="rId17" Type="http://schemas.openxmlformats.org/officeDocument/2006/relationships/image" Target="../media/image15.png"/><Relationship Id="rId2" Type="http://schemas.openxmlformats.org/officeDocument/2006/relationships/slide" Target="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image" Target="../media/image6.png"/><Relationship Id="rId24" Type="http://schemas.openxmlformats.org/officeDocument/2006/relationships/image" Target="../media/image22.svg"/><Relationship Id="rId5" Type="http://schemas.openxmlformats.org/officeDocument/2006/relationships/slide" Target="slide11.xml"/><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5.svg"/><Relationship Id="rId19" Type="http://schemas.openxmlformats.org/officeDocument/2006/relationships/image" Target="../media/image17.png"/><Relationship Id="rId4" Type="http://schemas.openxmlformats.org/officeDocument/2006/relationships/slide" Target="slide8.xml"/><Relationship Id="rId9" Type="http://schemas.openxmlformats.org/officeDocument/2006/relationships/image" Target="../media/image4.png"/><Relationship Id="rId14" Type="http://schemas.openxmlformats.org/officeDocument/2006/relationships/image" Target="../media/image9.svg"/><Relationship Id="rId22"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8.png"/><Relationship Id="rId3" Type="http://schemas.openxmlformats.org/officeDocument/2006/relationships/slide" Target="slide5.xml"/><Relationship Id="rId7" Type="http://schemas.openxmlformats.org/officeDocument/2006/relationships/image" Target="../media/image10.png"/><Relationship Id="rId12" Type="http://schemas.openxmlformats.org/officeDocument/2006/relationships/image" Target="../media/image7.svg"/><Relationship Id="rId2" Type="http://schemas.openxmlformats.org/officeDocument/2006/relationships/slide" Target="slide1.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image" Target="../media/image6.png"/><Relationship Id="rId5" Type="http://schemas.openxmlformats.org/officeDocument/2006/relationships/slide" Target="slide11.xml"/><Relationship Id="rId15" Type="http://schemas.openxmlformats.org/officeDocument/2006/relationships/slide" Target="slide3.xml"/><Relationship Id="rId10" Type="http://schemas.openxmlformats.org/officeDocument/2006/relationships/image" Target="../media/image5.svg"/><Relationship Id="rId4" Type="http://schemas.openxmlformats.org/officeDocument/2006/relationships/slide" Target="slide8.xml"/><Relationship Id="rId9" Type="http://schemas.openxmlformats.org/officeDocument/2006/relationships/image" Target="../media/image4.png"/><Relationship Id="rId1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xml"/><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hyperlink" Target="https://www.aspca.org/pet-care/cat-care/cat-nutrition-tips"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png"/><Relationship Id="rId3" Type="http://schemas.openxmlformats.org/officeDocument/2006/relationships/slide" Target="slide5.xml"/><Relationship Id="rId7" Type="http://schemas.openxmlformats.org/officeDocument/2006/relationships/image" Target="../media/image2.png"/><Relationship Id="rId12" Type="http://schemas.openxmlformats.org/officeDocument/2006/relationships/image" Target="../media/image5.svg"/><Relationship Id="rId17" Type="http://schemas.openxmlformats.org/officeDocument/2006/relationships/slide" Target="slide3.xml"/><Relationship Id="rId2" Type="http://schemas.openxmlformats.org/officeDocument/2006/relationships/slide" Target="slide1.xml"/><Relationship Id="rId16" Type="http://schemas.openxmlformats.org/officeDocument/2006/relationships/image" Target="../media/image9.svg"/><Relationship Id="rId1" Type="http://schemas.openxmlformats.org/officeDocument/2006/relationships/slideLayout" Target="../slideLayouts/slideLayout6.xml"/><Relationship Id="rId6" Type="http://schemas.openxmlformats.org/officeDocument/2006/relationships/slide" Target="slide14.xml"/><Relationship Id="rId11" Type="http://schemas.openxmlformats.org/officeDocument/2006/relationships/image" Target="../media/image4.png"/><Relationship Id="rId5" Type="http://schemas.openxmlformats.org/officeDocument/2006/relationships/slide" Target="slide11.xml"/><Relationship Id="rId15" Type="http://schemas.openxmlformats.org/officeDocument/2006/relationships/image" Target="../media/image8.png"/><Relationship Id="rId10" Type="http://schemas.openxmlformats.org/officeDocument/2006/relationships/image" Target="../media/image26.jpeg"/><Relationship Id="rId4" Type="http://schemas.openxmlformats.org/officeDocument/2006/relationships/slide" Target="slide8.xml"/><Relationship Id="rId9" Type="http://schemas.openxmlformats.org/officeDocument/2006/relationships/hyperlink" Target="https://www.ahajournals.org/doi/10.1161/CIRCOUTCOMES.119.005554" TargetMode="External"/><Relationship Id="rId1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1.xml"/><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hyperlink" Target="https://www.aspca.org/pet-care/dog-care/dog-nutrition-ti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p:cNvSpPr/>
          <p:nvPr/>
        </p:nvSpPr>
        <p:spPr>
          <a:xfrm>
            <a:off x="-249623" y="4567264"/>
            <a:ext cx="24781107" cy="7415069"/>
          </a:xfrm>
          <a:prstGeom prst="rect">
            <a:avLst/>
          </a:prstGeom>
          <a:solidFill>
            <a:srgbClr val="003B6D"/>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20" name="wade-austin-ellis-FtuJIuBbUhI-unsplash.jpg" descr="wade-austin-ellis-FtuJIuBbUhI-unsplash.jpg"/>
          <p:cNvPicPr>
            <a:picLocks noChangeAspect="1"/>
          </p:cNvPicPr>
          <p:nvPr/>
        </p:nvPicPr>
        <p:blipFill>
          <a:blip r:embed="rId2"/>
          <a:stretch>
            <a:fillRect/>
          </a:stretch>
        </p:blipFill>
        <p:spPr>
          <a:xfrm>
            <a:off x="482549" y="3693200"/>
            <a:ext cx="12683473" cy="9058904"/>
          </a:xfrm>
          <a:prstGeom prst="rect">
            <a:avLst/>
          </a:prstGeom>
          <a:ln w="12700">
            <a:miter lim="400000"/>
          </a:ln>
        </p:spPr>
      </p:pic>
      <p:grpSp>
        <p:nvGrpSpPr>
          <p:cNvPr id="128" name="Group"/>
          <p:cNvGrpSpPr/>
          <p:nvPr/>
        </p:nvGrpSpPr>
        <p:grpSpPr>
          <a:xfrm>
            <a:off x="638700" y="2264342"/>
            <a:ext cx="14297968" cy="605698"/>
            <a:chOff x="243840" y="-393897"/>
            <a:chExt cx="14297967" cy="605697"/>
          </a:xfrm>
        </p:grpSpPr>
        <p:sp>
          <p:nvSpPr>
            <p:cNvPr id="122" name="Home"/>
            <p:cNvSpPr txBox="1"/>
            <p:nvPr/>
          </p:nvSpPr>
          <p:spPr>
            <a:xfrm>
              <a:off x="243840" y="-393896"/>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3" action="ppaction://hlinksldjump"/>
                </a:defRPr>
              </a:lvl1pPr>
            </a:lstStyle>
            <a:p>
              <a:pPr>
                <a:defRPr u="none"/>
              </a:pPr>
              <a:r>
                <a:rPr u="sng" dirty="0">
                  <a:solidFill>
                    <a:srgbClr val="013B6C"/>
                  </a:solidFill>
                  <a:hlinkClick r:id="rId3" action="ppaction://hlinksldjump">
                    <a:extLst>
                      <a:ext uri="{A12FA001-AC4F-418D-AE19-62706E023703}">
                        <ahyp:hlinkClr xmlns:ahyp="http://schemas.microsoft.com/office/drawing/2018/hyperlinkcolor" val="tx"/>
                      </a:ext>
                    </a:extLst>
                  </a:hlinkClick>
                </a:rPr>
                <a:t>Home</a:t>
              </a:r>
            </a:p>
          </p:txBody>
        </p:sp>
        <p:sp>
          <p:nvSpPr>
            <p:cNvPr id="123" name="Cats"/>
            <p:cNvSpPr txBox="1"/>
            <p:nvPr/>
          </p:nvSpPr>
          <p:spPr>
            <a:xfrm>
              <a:off x="2285757" y="-393897"/>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4" action="ppaction://hlinksldjump"/>
                </a:defRPr>
              </a:lvl1pPr>
            </a:lstStyle>
            <a:p>
              <a:pPr>
                <a:defRPr u="none"/>
              </a:pPr>
              <a:r>
                <a:rPr u="sng" dirty="0">
                  <a:solidFill>
                    <a:srgbClr val="013B6C"/>
                  </a:solidFill>
                  <a:hlinkClick r:id="rId4" action="ppaction://hlinksldjump">
                    <a:extLst>
                      <a:ext uri="{A12FA001-AC4F-418D-AE19-62706E023703}">
                        <ahyp:hlinkClr xmlns:ahyp="http://schemas.microsoft.com/office/drawing/2018/hyperlinkcolor" val="tx"/>
                      </a:ext>
                    </a:extLst>
                  </a:hlinkClick>
                </a:rPr>
                <a:t>Cats</a:t>
              </a:r>
            </a:p>
          </p:txBody>
        </p:sp>
        <p:sp>
          <p:nvSpPr>
            <p:cNvPr id="124" name="Dogs"/>
            <p:cNvSpPr txBox="1"/>
            <p:nvPr/>
          </p:nvSpPr>
          <p:spPr>
            <a:xfrm>
              <a:off x="4403440" y="-374726"/>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5" action="ppaction://hlinksldjump"/>
                </a:defRPr>
              </a:lvl1pPr>
            </a:lstStyle>
            <a:p>
              <a:pPr>
                <a:defRPr u="none"/>
              </a:pPr>
              <a:r>
                <a:rPr u="sng" dirty="0">
                  <a:solidFill>
                    <a:srgbClr val="013B6C"/>
                  </a:solidFill>
                  <a:hlinkClick r:id="rId5" action="ppaction://hlinksldjump">
                    <a:extLst>
                      <a:ext uri="{A12FA001-AC4F-418D-AE19-62706E023703}">
                        <ahyp:hlinkClr xmlns:ahyp="http://schemas.microsoft.com/office/drawing/2018/hyperlinkcolor" val="tx"/>
                      </a:ext>
                    </a:extLst>
                  </a:hlinkClick>
                </a:rPr>
                <a:t>Dogs</a:t>
              </a:r>
            </a:p>
          </p:txBody>
        </p:sp>
        <p:sp>
          <p:nvSpPr>
            <p:cNvPr id="125" name="Birds"/>
            <p:cNvSpPr txBox="1"/>
            <p:nvPr/>
          </p:nvSpPr>
          <p:spPr>
            <a:xfrm>
              <a:off x="6963421" y="-393896"/>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6" action="ppaction://hlinksldjump"/>
                </a:defRPr>
              </a:lvl1pPr>
            </a:lstStyle>
            <a:p>
              <a:pPr>
                <a:defRPr u="none"/>
              </a:pPr>
              <a:r>
                <a:rPr u="sng" dirty="0">
                  <a:solidFill>
                    <a:srgbClr val="013B6C"/>
                  </a:solidFill>
                  <a:hlinkClick r:id="rId6" action="ppaction://hlinksldjump">
                    <a:extLst>
                      <a:ext uri="{A12FA001-AC4F-418D-AE19-62706E023703}">
                        <ahyp:hlinkClr xmlns:ahyp="http://schemas.microsoft.com/office/drawing/2018/hyperlinkcolor" val="tx"/>
                      </a:ext>
                    </a:extLst>
                  </a:hlinkClick>
                </a:rPr>
                <a:t>Birds</a:t>
              </a:r>
            </a:p>
          </p:txBody>
        </p:sp>
        <p:sp>
          <p:nvSpPr>
            <p:cNvPr id="126" name="Fish"/>
            <p:cNvSpPr txBox="1"/>
            <p:nvPr/>
          </p:nvSpPr>
          <p:spPr>
            <a:xfrm>
              <a:off x="9203281" y="-393896"/>
              <a:ext cx="1586979"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7" action="ppaction://hlinksldjump">
                    <a:extLst>
                      <a:ext uri="{A12FA001-AC4F-418D-AE19-62706E023703}">
                        <ahyp:hlinkClr xmlns:ahyp="http://schemas.microsoft.com/office/drawing/2018/hyperlinkcolor" val="tx"/>
                      </a:ext>
                    </a:extLst>
                  </a:hlinkClick>
                </a:rPr>
                <a:t>Fish</a:t>
              </a:r>
              <a:endParaRPr dirty="0">
                <a:solidFill>
                  <a:srgbClr val="013B6C"/>
                </a:solidFill>
              </a:endParaRPr>
            </a:p>
          </p:txBody>
        </p:sp>
        <p:sp>
          <p:nvSpPr>
            <p:cNvPr id="127" name="Small animals"/>
            <p:cNvSpPr txBox="1"/>
            <p:nvPr/>
          </p:nvSpPr>
          <p:spPr>
            <a:xfrm>
              <a:off x="11443141" y="-393896"/>
              <a:ext cx="3098666"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8" action="ppaction://hlinksldjump">
                    <a:extLst>
                      <a:ext uri="{A12FA001-AC4F-418D-AE19-62706E023703}">
                        <ahyp:hlinkClr xmlns:ahyp="http://schemas.microsoft.com/office/drawing/2018/hyperlinkcolor" val="tx"/>
                      </a:ext>
                    </a:extLst>
                  </a:hlinkClick>
                </a:rPr>
                <a:t>Small animals</a:t>
              </a:r>
              <a:endParaRPr dirty="0">
                <a:solidFill>
                  <a:srgbClr val="013B6C"/>
                </a:solidFill>
              </a:endParaRPr>
            </a:p>
          </p:txBody>
        </p:sp>
      </p:grpSp>
      <p:grpSp>
        <p:nvGrpSpPr>
          <p:cNvPr id="131" name="Group"/>
          <p:cNvGrpSpPr/>
          <p:nvPr/>
        </p:nvGrpSpPr>
        <p:grpSpPr>
          <a:xfrm>
            <a:off x="19736510" y="2299704"/>
            <a:ext cx="3752754" cy="515805"/>
            <a:chOff x="0" y="0"/>
            <a:chExt cx="3752753" cy="515803"/>
          </a:xfrm>
        </p:grpSpPr>
        <p:sp>
          <p:nvSpPr>
            <p:cNvPr id="129" name="search now"/>
            <p:cNvSpPr/>
            <p:nvPr/>
          </p:nvSpPr>
          <p:spPr>
            <a:xfrm>
              <a:off x="511187" y="0"/>
              <a:ext cx="3241567" cy="515804"/>
            </a:xfrm>
            <a:prstGeom prst="roundRect">
              <a:avLst>
                <a:gd name="adj" fmla="val 25450"/>
              </a:avLst>
            </a:prstGeom>
            <a:noFill/>
            <a:ln w="25400" cap="flat">
              <a:solidFill>
                <a:srgbClr val="BDBDBD"/>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2400" b="0">
                  <a:solidFill>
                    <a:srgbClr val="929292"/>
                  </a:solidFill>
                  <a:latin typeface="Times New Roman"/>
                  <a:ea typeface="Times New Roman"/>
                  <a:cs typeface="Times New Roman"/>
                  <a:sym typeface="Times New Roman"/>
                </a:defRPr>
              </a:lvl1pPr>
            </a:lstStyle>
            <a:p>
              <a:r>
                <a:t>  search now</a:t>
              </a:r>
            </a:p>
          </p:txBody>
        </p:sp>
        <p:sp>
          <p:nvSpPr>
            <p:cNvPr id="130" name="Search"/>
            <p:cNvSpPr/>
            <p:nvPr/>
          </p:nvSpPr>
          <p:spPr>
            <a:xfrm>
              <a:off x="0" y="67133"/>
              <a:ext cx="325529" cy="381538"/>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676767"/>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32" name="Rectangle"/>
          <p:cNvSpPr/>
          <p:nvPr/>
        </p:nvSpPr>
        <p:spPr>
          <a:xfrm>
            <a:off x="713593" y="372674"/>
            <a:ext cx="4267287" cy="1501638"/>
          </a:xfrm>
          <a:prstGeom prst="rect">
            <a:avLst/>
          </a:prstGeom>
          <a:solidFill>
            <a:srgbClr val="003B6D"/>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135" name="Image"/>
          <p:cNvGrpSpPr/>
          <p:nvPr/>
        </p:nvGrpSpPr>
        <p:grpSpPr>
          <a:xfrm>
            <a:off x="1272754" y="746251"/>
            <a:ext cx="3054153" cy="1532286"/>
            <a:chOff x="0" y="0"/>
            <a:chExt cx="3054152" cy="1532285"/>
          </a:xfrm>
        </p:grpSpPr>
        <p:pic>
          <p:nvPicPr>
            <p:cNvPr id="134" name="Image" descr="Image"/>
            <p:cNvPicPr>
              <a:picLocks noChangeAspect="1"/>
            </p:cNvPicPr>
            <p:nvPr/>
          </p:nvPicPr>
          <p:blipFill>
            <a:blip r:embed="rId9"/>
            <a:srcRect/>
            <a:stretch>
              <a:fillRect/>
            </a:stretch>
          </p:blipFill>
          <p:spPr>
            <a:xfrm>
              <a:off x="127000" y="88900"/>
              <a:ext cx="2800153" cy="1202086"/>
            </a:xfrm>
            <a:prstGeom prst="rect">
              <a:avLst/>
            </a:prstGeom>
            <a:ln>
              <a:noFill/>
            </a:ln>
            <a:effectLst/>
          </p:spPr>
        </p:pic>
        <p:pic>
          <p:nvPicPr>
            <p:cNvPr id="133" name="Image" descr="Image"/>
            <p:cNvPicPr>
              <a:picLocks/>
            </p:cNvPicPr>
            <p:nvPr/>
          </p:nvPicPr>
          <p:blipFill>
            <a:blip r:embed="rId10"/>
            <a:stretch>
              <a:fillRect/>
            </a:stretch>
          </p:blipFill>
          <p:spPr>
            <a:xfrm>
              <a:off x="-1" y="-1"/>
              <a:ext cx="3054154" cy="1532287"/>
            </a:xfrm>
            <a:prstGeom prst="rect">
              <a:avLst/>
            </a:prstGeom>
            <a:effectLst/>
          </p:spPr>
        </p:pic>
      </p:grpSp>
      <p:sp>
        <p:nvSpPr>
          <p:cNvPr id="136" name="Evidence-based pet care advice for every pet lover"/>
          <p:cNvSpPr txBox="1"/>
          <p:nvPr/>
        </p:nvSpPr>
        <p:spPr>
          <a:xfrm>
            <a:off x="5224879" y="1277015"/>
            <a:ext cx="6867653" cy="434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4200"/>
              </a:lnSpc>
              <a:defRPr sz="2333" b="0">
                <a:solidFill>
                  <a:srgbClr val="003B6D"/>
                </a:solidFill>
                <a:latin typeface="Arial"/>
                <a:ea typeface="Arial"/>
                <a:cs typeface="Arial"/>
                <a:sym typeface="Arial"/>
              </a:defRPr>
            </a:lvl1pPr>
          </a:lstStyle>
          <a:p>
            <a:r>
              <a:t>Evidence-based pet care advice for every pet lover </a:t>
            </a:r>
          </a:p>
        </p:txBody>
      </p:sp>
      <p:sp>
        <p:nvSpPr>
          <p:cNvPr id="137" name="*Home page"/>
          <p:cNvSpPr txBox="1"/>
          <p:nvPr/>
        </p:nvSpPr>
        <p:spPr>
          <a:xfrm>
            <a:off x="468303" y="13070697"/>
            <a:ext cx="2357248" cy="560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5E5E5E"/>
                </a:solidFill>
              </a:defRPr>
            </a:lvl1pPr>
          </a:lstStyle>
          <a:p>
            <a:r>
              <a:t>*Home page</a:t>
            </a:r>
          </a:p>
        </p:txBody>
      </p:sp>
      <p:sp>
        <p:nvSpPr>
          <p:cNvPr id="142" name="A+"/>
          <p:cNvSpPr txBox="1"/>
          <p:nvPr/>
        </p:nvSpPr>
        <p:spPr>
          <a:xfrm>
            <a:off x="18581735" y="982705"/>
            <a:ext cx="71696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300" b="0">
                <a:solidFill>
                  <a:srgbClr val="7198C8"/>
                </a:solidFill>
                <a:latin typeface="Arial Black"/>
                <a:ea typeface="Arial Black"/>
                <a:cs typeface="Arial Black"/>
                <a:sym typeface="Arial Black"/>
              </a:defRPr>
            </a:lvl1pPr>
          </a:lstStyle>
          <a:p>
            <a:r>
              <a:rPr dirty="0"/>
              <a:t>A+</a:t>
            </a:r>
          </a:p>
        </p:txBody>
      </p:sp>
      <p:pic>
        <p:nvPicPr>
          <p:cNvPr id="3" name="Graphic 2" descr="Radio microphone with solid fill">
            <a:extLst>
              <a:ext uri="{FF2B5EF4-FFF2-40B4-BE49-F238E27FC236}">
                <a16:creationId xmlns:a16="http://schemas.microsoft.com/office/drawing/2014/main" id="{2EAB9B17-80AE-2503-2E02-767F4FD748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508928" y="1019453"/>
            <a:ext cx="639240" cy="639240"/>
          </a:xfrm>
          <a:prstGeom prst="rect">
            <a:avLst/>
          </a:prstGeom>
        </p:spPr>
      </p:pic>
      <p:pic>
        <p:nvPicPr>
          <p:cNvPr id="5" name="Graphic 4" descr="User with solid fill">
            <a:extLst>
              <a:ext uri="{FF2B5EF4-FFF2-40B4-BE49-F238E27FC236}">
                <a16:creationId xmlns:a16="http://schemas.microsoft.com/office/drawing/2014/main" id="{658F77B0-99A4-DDEA-C117-13F44677934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19110" y="929950"/>
            <a:ext cx="730098" cy="730098"/>
          </a:xfrm>
          <a:prstGeom prst="rect">
            <a:avLst/>
          </a:prstGeom>
        </p:spPr>
      </p:pic>
      <p:pic>
        <p:nvPicPr>
          <p:cNvPr id="7" name="Graphic 6" descr="Receiver with solid fill">
            <a:extLst>
              <a:ext uri="{FF2B5EF4-FFF2-40B4-BE49-F238E27FC236}">
                <a16:creationId xmlns:a16="http://schemas.microsoft.com/office/drawing/2014/main" id="{DBA98E3C-5343-2624-D965-1D10D787656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935832" y="958317"/>
            <a:ext cx="734575" cy="734575"/>
          </a:xfrm>
          <a:prstGeom prst="rect">
            <a:avLst/>
          </a:prstGeom>
        </p:spPr>
      </p:pic>
      <p:sp>
        <p:nvSpPr>
          <p:cNvPr id="9" name="Rounded Rectangle 8">
            <a:extLst>
              <a:ext uri="{FF2B5EF4-FFF2-40B4-BE49-F238E27FC236}">
                <a16:creationId xmlns:a16="http://schemas.microsoft.com/office/drawing/2014/main" id="{344CFA85-0C67-D1EC-8E0D-95DEC9BD60BD}"/>
              </a:ext>
            </a:extLst>
          </p:cNvPr>
          <p:cNvSpPr/>
          <p:nvPr/>
        </p:nvSpPr>
        <p:spPr>
          <a:xfrm>
            <a:off x="21220150" y="1093023"/>
            <a:ext cx="1452257" cy="476726"/>
          </a:xfrm>
          <a:prstGeom prst="roundRect">
            <a:avLst/>
          </a:prstGeom>
          <a:solidFill>
            <a:srgbClr val="6599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mn-lt"/>
                <a:ea typeface="+mn-ea"/>
                <a:cs typeface="+mn-cs"/>
                <a:sym typeface="Helvetica Neue Medium"/>
                <a:hlinkClick r:id="rId17" action="ppaction://hlinksldjump">
                  <a:extLst>
                    <a:ext uri="{A12FA001-AC4F-418D-AE19-62706E023703}">
                      <ahyp:hlinkClr xmlns:ahyp="http://schemas.microsoft.com/office/drawing/2018/hyperlinkcolor" val="tx"/>
                    </a:ext>
                  </a:extLst>
                </a:hlinkClick>
              </a:rPr>
              <a:t>Sign in</a:t>
            </a:r>
            <a:endParaRPr kumimoji="0" lang="en-US" sz="2800" b="0" i="0" u="none" strike="noStrike" cap="none" spc="0" normalizeH="0" baseline="0" dirty="0">
              <a:ln>
                <a:noFill/>
              </a:ln>
              <a:solidFill>
                <a:schemeClr val="bg1"/>
              </a:solidFill>
              <a:effectLst/>
              <a:uFillTx/>
              <a:latin typeface="+mn-lt"/>
              <a:ea typeface="+mn-ea"/>
              <a:cs typeface="+mn-cs"/>
              <a:sym typeface="Helvetica Neue Medium"/>
            </a:endParaRPr>
          </a:p>
        </p:txBody>
      </p:sp>
      <p:sp>
        <p:nvSpPr>
          <p:cNvPr id="2" name="TextBox 1">
            <a:extLst>
              <a:ext uri="{FF2B5EF4-FFF2-40B4-BE49-F238E27FC236}">
                <a16:creationId xmlns:a16="http://schemas.microsoft.com/office/drawing/2014/main" id="{6B20AA08-E979-E949-EC9E-EFAEA47F9D81}"/>
              </a:ext>
            </a:extLst>
          </p:cNvPr>
          <p:cNvSpPr txBox="1"/>
          <p:nvPr/>
        </p:nvSpPr>
        <p:spPr>
          <a:xfrm>
            <a:off x="13592432" y="5449332"/>
            <a:ext cx="10309019" cy="61042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solidFill>
                  <a:schemeClr val="bg1"/>
                </a:solidFill>
                <a:effectLst/>
                <a:latin typeface="+mn-ea"/>
                <a:ea typeface="+mn-ea"/>
                <a:cs typeface="Arial" panose="020B0604020202020204" pitchFamily="34" charset="0"/>
              </a:rPr>
              <a:t>Pets are nature's gift to humanity. It has been scientifically proven that opening our homes and hearts to a pet increases our longevity and improves our overall quality of life as well as the lives of our pets. At Pet Paradigm Professionals, our mission is to offer resources to help you care for your furry, scaly, feathery, and slimy loved ones. Our pet experts—or “</a:t>
            </a:r>
            <a:r>
              <a:rPr lang="en-US" dirty="0" err="1">
                <a:solidFill>
                  <a:schemeClr val="bg1"/>
                </a:solidFill>
                <a:effectLst/>
                <a:latin typeface="+mn-ea"/>
                <a:ea typeface="+mn-ea"/>
                <a:cs typeface="Arial" panose="020B0604020202020204" pitchFamily="34" charset="0"/>
                <a:hlinkClick r:id="rId17" action="ppaction://hlinksldjump">
                  <a:extLst>
                    <a:ext uri="{A12FA001-AC4F-418D-AE19-62706E023703}">
                      <ahyp:hlinkClr xmlns:ahyp="http://schemas.microsoft.com/office/drawing/2018/hyperlinkcolor" val="tx"/>
                    </a:ext>
                  </a:extLst>
                </a:hlinkClick>
              </a:rPr>
              <a:t>Pexperts</a:t>
            </a:r>
            <a:r>
              <a:rPr lang="en-US" dirty="0">
                <a:solidFill>
                  <a:schemeClr val="bg1"/>
                </a:solidFill>
                <a:effectLst/>
                <a:latin typeface="+mn-ea"/>
                <a:ea typeface="+mn-ea"/>
                <a:cs typeface="Arial" panose="020B0604020202020204" pitchFamily="34" charset="0"/>
              </a:rPr>
              <a:t>”—have been working with pet owners and professionals alike for the past twelve years. They offer </a:t>
            </a:r>
            <a:r>
              <a:rPr lang="en-US" dirty="0">
                <a:solidFill>
                  <a:schemeClr val="bg1"/>
                </a:solidFill>
                <a:effectLst/>
                <a:latin typeface="+mn-ea"/>
                <a:ea typeface="+mn-ea"/>
                <a:cs typeface="Arial" panose="020B0604020202020204" pitchFamily="34" charset="0"/>
                <a:hlinkClick r:id="rId17" action="ppaction://hlinksldjump">
                  <a:extLst>
                    <a:ext uri="{A12FA001-AC4F-418D-AE19-62706E023703}">
                      <ahyp:hlinkClr xmlns:ahyp="http://schemas.microsoft.com/office/drawing/2018/hyperlinkcolor" val="tx"/>
                    </a:ext>
                  </a:extLst>
                </a:hlinkClick>
              </a:rPr>
              <a:t>one-on-one consultations</a:t>
            </a:r>
            <a:r>
              <a:rPr lang="en-US" dirty="0">
                <a:solidFill>
                  <a:schemeClr val="bg1"/>
                </a:solidFill>
                <a:effectLst/>
                <a:latin typeface="+mn-ea"/>
                <a:ea typeface="+mn-ea"/>
                <a:cs typeface="Arial" panose="020B0604020202020204" pitchFamily="34" charset="0"/>
              </a:rPr>
              <a:t> with current and prospective pet owners as well as group presentations designed for veterinary, pet shelter, and pet breeding professionals.</a:t>
            </a:r>
          </a:p>
          <a:p>
            <a:pPr marL="0" marR="0" indent="0" algn="ctr" defTabSz="825500" rtl="0" fontAlgn="auto" latinLnBrk="0" hangingPunct="0">
              <a:lnSpc>
                <a:spcPct val="100000"/>
              </a:lnSpc>
              <a:spcBef>
                <a:spcPts val="0"/>
              </a:spcBef>
              <a:spcAft>
                <a:spcPts val="0"/>
              </a:spcAft>
              <a:buClrTx/>
              <a:buSzTx/>
              <a:buFontTx/>
              <a:buNone/>
              <a:tabLst/>
            </a:pPr>
            <a:endParaRPr kumimoji="0" lang="en-US" b="1" i="0" u="none" strike="noStrike" cap="none" spc="0" normalizeH="0" baseline="0" dirty="0">
              <a:ln>
                <a:noFill/>
              </a:ln>
              <a:solidFill>
                <a:schemeClr val="bg1"/>
              </a:solidFill>
              <a:effectLst/>
              <a:uFillTx/>
              <a:latin typeface="+mn-ea"/>
              <a:ea typeface="+mn-ea"/>
              <a:cs typeface="Helvetica Neue"/>
              <a:sym typeface="Helvetica Neue"/>
            </a:endParaRPr>
          </a:p>
        </p:txBody>
      </p:sp>
      <p:sp>
        <p:nvSpPr>
          <p:cNvPr id="8" name="Small animals">
            <a:extLst>
              <a:ext uri="{FF2B5EF4-FFF2-40B4-BE49-F238E27FC236}">
                <a16:creationId xmlns:a16="http://schemas.microsoft.com/office/drawing/2014/main" id="{8A11B8E1-DC1F-EEDB-6E33-40FE70A99247}"/>
              </a:ext>
            </a:extLst>
          </p:cNvPr>
          <p:cNvSpPr txBox="1"/>
          <p:nvPr/>
        </p:nvSpPr>
        <p:spPr>
          <a:xfrm>
            <a:off x="16963373" y="2228983"/>
            <a:ext cx="3098666" cy="5865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lang="en-US" dirty="0">
                <a:solidFill>
                  <a:srgbClr val="676767"/>
                </a:solidFill>
                <a:hlinkClick r:id="rId17" action="ppaction://hlinksldjump">
                  <a:extLst>
                    <a:ext uri="{A12FA001-AC4F-418D-AE19-62706E023703}">
                      <ahyp:hlinkClr xmlns:ahyp="http://schemas.microsoft.com/office/drawing/2018/hyperlinkcolor" val="tx"/>
                    </a:ext>
                  </a:extLst>
                </a:hlinkClick>
              </a:rPr>
              <a:t>Contact us</a:t>
            </a:r>
            <a:endParaRPr dirty="0">
              <a:solidFill>
                <a:srgbClr val="676767"/>
              </a:solidFill>
            </a:endParaRP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repeatCount="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1000" fill="hold"/>
                                        <p:tgtEl>
                                          <p:spTgt spid="142"/>
                                        </p:tgtEl>
                                        <p:attrNameLst>
                                          <p:attrName>ppt_w</p:attrName>
                                        </p:attrNameLst>
                                      </p:cBhvr>
                                      <p:tavLst>
                                        <p:tav tm="0">
                                          <p:val>
                                            <p:fltVal val="0"/>
                                          </p:val>
                                        </p:tav>
                                        <p:tav tm="100000">
                                          <p:val>
                                            <p:strVal val="#ppt_w"/>
                                          </p:val>
                                        </p:tav>
                                      </p:tavLst>
                                    </p:anim>
                                    <p:anim calcmode="lin" valueType="num">
                                      <p:cBhvr>
                                        <p:cTn id="8" dur="1000" fill="hold"/>
                                        <p:tgtEl>
                                          <p:spTgt spid="142"/>
                                        </p:tgtEl>
                                        <p:attrNameLst>
                                          <p:attrName>ppt_h</p:attrName>
                                        </p:attrNameLst>
                                      </p:cBhvr>
                                      <p:tavLst>
                                        <p:tav tm="0">
                                          <p:val>
                                            <p:fltVal val="0"/>
                                          </p:val>
                                        </p:tav>
                                        <p:tav tm="100000">
                                          <p:val>
                                            <p:strVal val="#ppt_h"/>
                                          </p:val>
                                        </p:tav>
                                      </p:tavLst>
                                    </p:anim>
                                    <p:animEffect transition="in" filter="fade">
                                      <p:cBhvr>
                                        <p:cTn id="9" dur="1000"/>
                                        <p:tgtEl>
                                          <p:spTgt spid="14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3"/>
                                        </p:tgtEl>
                                        <p:attrNameLst>
                                          <p:attrName>fillcolor</p:attrName>
                                        </p:attrNameLst>
                                      </p:cBhvr>
                                      <p:to>
                                        <a:srgbClr val="013B6C"/>
                                      </p:to>
                                    </p:animClr>
                                    <p:set>
                                      <p:cBhvr>
                                        <p:cTn id="18" dur="2000" fill="hold"/>
                                        <p:tgtEl>
                                          <p:spTgt spid="3"/>
                                        </p:tgtEl>
                                        <p:attrNameLst>
                                          <p:attrName>fill.type</p:attrName>
                                        </p:attrNameLst>
                                      </p:cBhvr>
                                      <p:to>
                                        <p:strVal val="solid"/>
                                      </p:to>
                                    </p:set>
                                    <p:set>
                                      <p:cBhvr>
                                        <p:cTn id="19" dur="2000" fill="hold"/>
                                        <p:tgtEl>
                                          <p:spTgt spid="3"/>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mph" presetSubtype="2" fill="hold" nodeType="clickEffect">
                                  <p:stCondLst>
                                    <p:cond delay="0"/>
                                  </p:stCondLst>
                                  <p:childTnLst>
                                    <p:animClr clrSpc="rgb" dir="cw">
                                      <p:cBhvr>
                                        <p:cTn id="23" dur="2000" fill="hold"/>
                                        <p:tgtEl>
                                          <p:spTgt spid="5"/>
                                        </p:tgtEl>
                                        <p:attrNameLst>
                                          <p:attrName>fillcolor</p:attrName>
                                        </p:attrNameLst>
                                      </p:cBhvr>
                                      <p:to>
                                        <a:srgbClr val="013B6C"/>
                                      </p:to>
                                    </p:animClr>
                                    <p:set>
                                      <p:cBhvr>
                                        <p:cTn id="24" dur="2000" fill="hold"/>
                                        <p:tgtEl>
                                          <p:spTgt spid="5"/>
                                        </p:tgtEl>
                                        <p:attrNameLst>
                                          <p:attrName>fill.type</p:attrName>
                                        </p:attrNameLst>
                                      </p:cBhvr>
                                      <p:to>
                                        <p:strVal val="solid"/>
                                      </p:to>
                                    </p:set>
                                    <p:set>
                                      <p:cBhvr>
                                        <p:cTn id="25" dur="2000" fill="hold"/>
                                        <p:tgtEl>
                                          <p:spTgt spid="5"/>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 presetClass="emph" presetSubtype="2" fill="hold" nodeType="clickEffect">
                                  <p:stCondLst>
                                    <p:cond delay="0"/>
                                  </p:stCondLst>
                                  <p:childTnLst>
                                    <p:animClr clrSpc="rgb" dir="cw">
                                      <p:cBhvr>
                                        <p:cTn id="29" dur="2000" fill="hold"/>
                                        <p:tgtEl>
                                          <p:spTgt spid="9"/>
                                        </p:tgtEl>
                                        <p:attrNameLst>
                                          <p:attrName>fillcolor</p:attrName>
                                        </p:attrNameLst>
                                      </p:cBhvr>
                                      <p:to>
                                        <a:srgbClr val="013B6C"/>
                                      </p:to>
                                    </p:animClr>
                                    <p:set>
                                      <p:cBhvr>
                                        <p:cTn id="30" dur="2000" fill="hold"/>
                                        <p:tgtEl>
                                          <p:spTgt spid="9"/>
                                        </p:tgtEl>
                                        <p:attrNameLst>
                                          <p:attrName>fill.type</p:attrName>
                                        </p:attrNameLst>
                                      </p:cBhvr>
                                      <p:to>
                                        <p:strVal val="solid"/>
                                      </p:to>
                                    </p:set>
                                    <p:set>
                                      <p:cBhvr>
                                        <p:cTn id="31" dur="2000" fill="hold"/>
                                        <p:tgtEl>
                                          <p:spTgt spid="9"/>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128"/>
                                        </p:tgtEl>
                                        <p:attrNameLst>
                                          <p:attrName>style.opacity</p:attrName>
                                        </p:attrNameLst>
                                      </p:cBhvr>
                                      <p:to>
                                        <p:strVal val="0.5"/>
                                      </p:to>
                                    </p:set>
                                    <p:animEffect filter="image" prLst="opacity: 0.5">
                                      <p:cBhvr rctx="IE">
                                        <p:cTn id="36" dur="indefinite"/>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hannah-lim-U6nlG0Y5sfs-unsplash.jpg" descr="hannah-lim-U6nlG0Y5sfs-unsplash.jpg"/>
          <p:cNvPicPr>
            <a:picLocks noChangeAspect="1"/>
          </p:cNvPicPr>
          <p:nvPr/>
        </p:nvPicPr>
        <p:blipFill>
          <a:blip r:embed="rId2"/>
          <a:stretch>
            <a:fillRect/>
          </a:stretch>
        </p:blipFill>
        <p:spPr>
          <a:xfrm>
            <a:off x="2779440" y="2097909"/>
            <a:ext cx="6895500" cy="10760931"/>
          </a:xfrm>
          <a:prstGeom prst="rect">
            <a:avLst/>
          </a:prstGeom>
          <a:ln w="12700">
            <a:miter lim="400000"/>
          </a:ln>
        </p:spPr>
      </p:pic>
      <p:sp>
        <p:nvSpPr>
          <p:cNvPr id="323" name="Grooming &amp; Handling…"/>
          <p:cNvSpPr txBox="1"/>
          <p:nvPr/>
        </p:nvSpPr>
        <p:spPr>
          <a:xfrm>
            <a:off x="10675533" y="2326157"/>
            <a:ext cx="11301540" cy="10841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ct val="120000"/>
              </a:lnSpc>
              <a:defRPr sz="2433">
                <a:solidFill>
                  <a:srgbClr val="163A69"/>
                </a:solidFill>
              </a:defRPr>
            </a:pPr>
            <a:r>
              <a:rPr dirty="0"/>
              <a:t>Grooming &amp; Handling</a:t>
            </a:r>
          </a:p>
          <a:p>
            <a:pPr algn="l" defTabSz="457200">
              <a:lnSpc>
                <a:spcPct val="120000"/>
              </a:lnSpc>
              <a:defRPr sz="2433" b="0">
                <a:solidFill>
                  <a:srgbClr val="163A69"/>
                </a:solidFill>
              </a:defRPr>
            </a:pPr>
            <a:endParaRPr dirty="0"/>
          </a:p>
          <a:p>
            <a:pPr algn="l" defTabSz="457200">
              <a:lnSpc>
                <a:spcPct val="120000"/>
              </a:lnSpc>
              <a:defRPr sz="2433" b="0">
                <a:solidFill>
                  <a:srgbClr val="163A69"/>
                </a:solidFill>
              </a:defRPr>
            </a:pPr>
            <a:r>
              <a:rPr dirty="0"/>
              <a:t>Keeping your furry family member clean is important to its health. So be sure to brush frequently to reduce the amount of shedding and prevent matted and tangled fur that can prove to be extremely difficult to remove. Check for insects such as ticks and fleas, especially after visiting heavily wooded areas. Bathing is not only important to your dog’s health but can be an exercise depending on how strong willed the dog is. Rinse </a:t>
            </a:r>
            <a:r>
              <a:rPr b="1" dirty="0"/>
              <a:t>all</a:t>
            </a:r>
            <a:r>
              <a:rPr dirty="0"/>
              <a:t> of the soap out, as any residual soap can result in a rash. Be sure the soap is formulated for your puppy or dog, since harsh soaps can cause allergic reactions. And as always, be careful how you handle your loved one. No matter the size of your dog, you need to be cautious as you carry your canine. If you have a small dog, then cradle the pup with one hand under the chest and the forearm supporting the back half. If it is a large dog, reach under the belly with both your arms perpendicular to the dog, and use each arm to support the chest and rear as you lift.</a:t>
            </a:r>
          </a:p>
          <a:p>
            <a:pPr algn="l" defTabSz="457200">
              <a:lnSpc>
                <a:spcPct val="120000"/>
              </a:lnSpc>
              <a:defRPr sz="2433" b="0">
                <a:solidFill>
                  <a:srgbClr val="163A69"/>
                </a:solidFill>
              </a:defRPr>
            </a:pPr>
            <a:r>
              <a:rPr dirty="0"/>
              <a:t> </a:t>
            </a:r>
            <a:endParaRPr b="1" dirty="0"/>
          </a:p>
          <a:p>
            <a:pPr algn="l" defTabSz="457200">
              <a:lnSpc>
                <a:spcPct val="120000"/>
              </a:lnSpc>
              <a:defRPr sz="2433">
                <a:solidFill>
                  <a:srgbClr val="163A69"/>
                </a:solidFill>
              </a:defRPr>
            </a:pPr>
            <a:r>
              <a:rPr dirty="0"/>
              <a:t>Vaccinations &amp; Medications</a:t>
            </a:r>
          </a:p>
          <a:p>
            <a:pPr algn="l" defTabSz="457200">
              <a:lnSpc>
                <a:spcPct val="120000"/>
              </a:lnSpc>
              <a:defRPr sz="2433">
                <a:solidFill>
                  <a:srgbClr val="163A69"/>
                </a:solidFill>
              </a:defRPr>
            </a:pPr>
            <a:endParaRPr dirty="0"/>
          </a:p>
          <a:p>
            <a:pPr algn="l" defTabSz="457200">
              <a:lnSpc>
                <a:spcPct val="120000"/>
              </a:lnSpc>
              <a:defRPr sz="2433" b="0">
                <a:solidFill>
                  <a:srgbClr val="163A69"/>
                </a:solidFill>
              </a:defRPr>
            </a:pPr>
            <a:r>
              <a:rPr dirty="0"/>
              <a:t>You should </a:t>
            </a:r>
            <a:r>
              <a:rPr b="1" dirty="0"/>
              <a:t>always</a:t>
            </a:r>
            <a:r>
              <a:rPr dirty="0"/>
              <a:t> consult with your veterinarian, but there is a core set of vaccines that are typically recommended. Vaccines that reduce the exposure risk to things such as hepatitis, rabies, and parvovirus. Others may be determined by your vet depending on the environment in which the dog resides. Some of these include </a:t>
            </a:r>
            <a:r>
              <a:rPr u="sng" dirty="0">
                <a:solidFill>
                  <a:srgbClr val="013B6C"/>
                </a:solidFill>
                <a:uFill>
                  <a:solidFill>
                    <a:srgbClr val="0563C1"/>
                  </a:solidFill>
                </a:uFill>
                <a:hlinkClick r:id="rId3">
                  <a:extLst>
                    <a:ext uri="{A12FA001-AC4F-418D-AE19-62706E023703}">
                      <ahyp:hlinkClr xmlns:ahyp="http://schemas.microsoft.com/office/drawing/2018/hyperlinkcolor" val="tx"/>
                    </a:ext>
                  </a:extLst>
                </a:hlinkClick>
              </a:rPr>
              <a:t>Bordetella bronchiseptica, Borrelia burgdorferi, and Leptospira bacteria</a:t>
            </a:r>
            <a:r>
              <a:rPr dirty="0">
                <a:solidFill>
                  <a:srgbClr val="013B6C"/>
                </a:solidFill>
              </a:rPr>
              <a:t>.</a:t>
            </a:r>
          </a:p>
        </p:txBody>
      </p:sp>
      <p:sp>
        <p:nvSpPr>
          <p:cNvPr id="324" name="Home &gt; Dogs"/>
          <p:cNvSpPr txBox="1"/>
          <p:nvPr/>
        </p:nvSpPr>
        <p:spPr>
          <a:xfrm>
            <a:off x="1883104" y="1254944"/>
            <a:ext cx="2181687"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500">
                <a:solidFill>
                  <a:srgbClr val="5E5E5E"/>
                </a:solidFill>
              </a:defRPr>
            </a:pPr>
            <a:r>
              <a:rPr u="sng" dirty="0">
                <a:solidFill>
                  <a:srgbClr val="013B6C"/>
                </a:solidFill>
                <a:hlinkClick r:id="rId4" action="ppaction://hlinksldjump">
                  <a:extLst>
                    <a:ext uri="{A12FA001-AC4F-418D-AE19-62706E023703}">
                      <ahyp:hlinkClr xmlns:ahyp="http://schemas.microsoft.com/office/drawing/2018/hyperlinkcolor" val="tx"/>
                    </a:ext>
                  </a:extLst>
                </a:hlinkClick>
              </a:rPr>
              <a:t>Home</a:t>
            </a:r>
            <a:r>
              <a:rPr dirty="0">
                <a:solidFill>
                  <a:srgbClr val="013B6C"/>
                </a:solidFill>
              </a:rPr>
              <a:t> &gt; </a:t>
            </a:r>
            <a:r>
              <a:rPr u="sng" dirty="0">
                <a:solidFill>
                  <a:srgbClr val="013B6C"/>
                </a:solidFill>
                <a:hlinkClick r:id="rId5" action="ppaction://hlinksldjump">
                  <a:extLst>
                    <a:ext uri="{A12FA001-AC4F-418D-AE19-62706E023703}">
                      <ahyp:hlinkClr xmlns:ahyp="http://schemas.microsoft.com/office/drawing/2018/hyperlinkcolor" val="tx"/>
                    </a:ext>
                  </a:extLst>
                </a:hlinkClick>
              </a:rPr>
              <a:t>Dogs</a:t>
            </a:r>
          </a:p>
        </p:txBody>
      </p:sp>
      <p:sp>
        <p:nvSpPr>
          <p:cNvPr id="325" name="Megaphone"/>
          <p:cNvSpPr/>
          <p:nvPr/>
        </p:nvSpPr>
        <p:spPr>
          <a:xfrm>
            <a:off x="14084730" y="2517641"/>
            <a:ext cx="748160" cy="378991"/>
          </a:xfrm>
          <a:custGeom>
            <a:avLst/>
            <a:gdLst/>
            <a:ahLst/>
            <a:cxnLst>
              <a:cxn ang="0">
                <a:pos x="wd2" y="hd2"/>
              </a:cxn>
              <a:cxn ang="5400000">
                <a:pos x="wd2" y="hd2"/>
              </a:cxn>
              <a:cxn ang="10800000">
                <a:pos x="wd2" y="hd2"/>
              </a:cxn>
              <a:cxn ang="16200000">
                <a:pos x="wd2" y="hd2"/>
              </a:cxn>
            </a:cxnLst>
            <a:rect l="0" t="0" r="r" b="b"/>
            <a:pathLst>
              <a:path w="21600" h="21600"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6" name="A+"/>
          <p:cNvSpPr txBox="1"/>
          <p:nvPr/>
        </p:nvSpPr>
        <p:spPr>
          <a:xfrm>
            <a:off x="20714447" y="1383374"/>
            <a:ext cx="74816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solidFill>
                  <a:srgbClr val="7198C8"/>
                </a:solidFill>
                <a:latin typeface="Arial Black"/>
                <a:ea typeface="Arial Black"/>
                <a:cs typeface="Arial Black"/>
                <a:sym typeface="Arial Black"/>
              </a:defRPr>
            </a:lvl1pPr>
          </a:lstStyle>
          <a:p>
            <a:r>
              <a:t>A+</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 name="Group"/>
          <p:cNvGrpSpPr/>
          <p:nvPr/>
        </p:nvGrpSpPr>
        <p:grpSpPr>
          <a:xfrm>
            <a:off x="713728" y="1888425"/>
            <a:ext cx="14144418" cy="580227"/>
            <a:chOff x="241221" y="-389665"/>
            <a:chExt cx="14144417" cy="580225"/>
          </a:xfrm>
        </p:grpSpPr>
        <p:sp>
          <p:nvSpPr>
            <p:cNvPr id="328" name="Home"/>
            <p:cNvSpPr txBox="1"/>
            <p:nvPr/>
          </p:nvSpPr>
          <p:spPr>
            <a:xfrm>
              <a:off x="241221"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2" action="ppaction://hlinksldjump"/>
                </a:defRPr>
              </a:lvl1pPr>
            </a:lstStyle>
            <a:p>
              <a:pPr>
                <a:defRPr u="none"/>
              </a:pPr>
              <a:r>
                <a:rPr u="sng" dirty="0">
                  <a:solidFill>
                    <a:srgbClr val="013B6C"/>
                  </a:solidFill>
                  <a:hlinkClick r:id="rId2" action="ppaction://hlinksldjump">
                    <a:extLst>
                      <a:ext uri="{A12FA001-AC4F-418D-AE19-62706E023703}">
                        <ahyp:hlinkClr xmlns:ahyp="http://schemas.microsoft.com/office/drawing/2018/hyperlinkcolor" val="tx"/>
                      </a:ext>
                    </a:extLst>
                  </a:hlinkClick>
                </a:rPr>
                <a:t>Home</a:t>
              </a:r>
            </a:p>
          </p:txBody>
        </p:sp>
        <p:sp>
          <p:nvSpPr>
            <p:cNvPr id="329" name="Cats"/>
            <p:cNvSpPr txBox="1"/>
            <p:nvPr/>
          </p:nvSpPr>
          <p:spPr>
            <a:xfrm>
              <a:off x="2457027"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3" action="ppaction://hlinksldjump"/>
                </a:defRPr>
              </a:lvl1pPr>
            </a:lstStyle>
            <a:p>
              <a:pPr>
                <a:defRPr u="none"/>
              </a:pPr>
              <a:r>
                <a:rPr u="sng">
                  <a:solidFill>
                    <a:srgbClr val="013B6C"/>
                  </a:solidFill>
                  <a:hlinkClick r:id="rId3" action="ppaction://hlinksldjump">
                    <a:extLst>
                      <a:ext uri="{A12FA001-AC4F-418D-AE19-62706E023703}">
                        <ahyp:hlinkClr xmlns:ahyp="http://schemas.microsoft.com/office/drawing/2018/hyperlinkcolor" val="tx"/>
                      </a:ext>
                    </a:extLst>
                  </a:hlinkClick>
                </a:rPr>
                <a:t>Cats</a:t>
              </a:r>
            </a:p>
          </p:txBody>
        </p:sp>
        <p:sp>
          <p:nvSpPr>
            <p:cNvPr id="330" name="Dogs"/>
            <p:cNvSpPr txBox="1"/>
            <p:nvPr/>
          </p:nvSpPr>
          <p:spPr>
            <a:xfrm>
              <a:off x="4672833"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4" action="ppaction://hlinksldjump"/>
                </a:defRPr>
              </a:lvl1pPr>
            </a:lstStyle>
            <a:p>
              <a:pPr>
                <a:defRPr u="none"/>
              </a:pPr>
              <a:r>
                <a:rPr u="sng">
                  <a:solidFill>
                    <a:srgbClr val="013B6C"/>
                  </a:solidFill>
                  <a:hlinkClick r:id="rId4" action="ppaction://hlinksldjump">
                    <a:extLst>
                      <a:ext uri="{A12FA001-AC4F-418D-AE19-62706E023703}">
                        <ahyp:hlinkClr xmlns:ahyp="http://schemas.microsoft.com/office/drawing/2018/hyperlinkcolor" val="tx"/>
                      </a:ext>
                    </a:extLst>
                  </a:hlinkClick>
                </a:rPr>
                <a:t>Dogs</a:t>
              </a:r>
            </a:p>
          </p:txBody>
        </p:sp>
        <p:sp>
          <p:nvSpPr>
            <p:cNvPr id="331" name="Birds"/>
            <p:cNvSpPr txBox="1"/>
            <p:nvPr/>
          </p:nvSpPr>
          <p:spPr>
            <a:xfrm>
              <a:off x="6888639" y="-389666"/>
              <a:ext cx="1569936"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5" action="ppaction://hlinksldjump"/>
                </a:defRPr>
              </a:lvl1pPr>
            </a:lstStyle>
            <a:p>
              <a:pPr>
                <a:defRPr u="none"/>
              </a:pPr>
              <a:r>
                <a:rPr u="sng">
                  <a:solidFill>
                    <a:srgbClr val="013B6C"/>
                  </a:solidFill>
                  <a:hlinkClick r:id="rId5" action="ppaction://hlinksldjump">
                    <a:extLst>
                      <a:ext uri="{A12FA001-AC4F-418D-AE19-62706E023703}">
                        <ahyp:hlinkClr xmlns:ahyp="http://schemas.microsoft.com/office/drawing/2018/hyperlinkcolor" val="tx"/>
                      </a:ext>
                    </a:extLst>
                  </a:hlinkClick>
                </a:rPr>
                <a:t>Birds</a:t>
              </a:r>
            </a:p>
          </p:txBody>
        </p:sp>
        <p:sp>
          <p:nvSpPr>
            <p:cNvPr id="332" name="Fish"/>
            <p:cNvSpPr txBox="1"/>
            <p:nvPr/>
          </p:nvSpPr>
          <p:spPr>
            <a:xfrm>
              <a:off x="9104445" y="-389666"/>
              <a:ext cx="1569936"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6" action="ppaction://hlinksldjump">
                    <a:extLst>
                      <a:ext uri="{A12FA001-AC4F-418D-AE19-62706E023703}">
                        <ahyp:hlinkClr xmlns:ahyp="http://schemas.microsoft.com/office/drawing/2018/hyperlinkcolor" val="tx"/>
                      </a:ext>
                    </a:extLst>
                  </a:hlinkClick>
                </a:rPr>
                <a:t>Fish</a:t>
              </a:r>
              <a:endParaRPr dirty="0">
                <a:solidFill>
                  <a:srgbClr val="013B6C"/>
                </a:solidFill>
              </a:endParaRPr>
            </a:p>
          </p:txBody>
        </p:sp>
        <p:sp>
          <p:nvSpPr>
            <p:cNvPr id="333" name="Small animals"/>
            <p:cNvSpPr txBox="1"/>
            <p:nvPr/>
          </p:nvSpPr>
          <p:spPr>
            <a:xfrm>
              <a:off x="11320251" y="-389666"/>
              <a:ext cx="3065389"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7" action="ppaction://hlinksldjump">
                    <a:extLst>
                      <a:ext uri="{A12FA001-AC4F-418D-AE19-62706E023703}">
                        <ahyp:hlinkClr xmlns:ahyp="http://schemas.microsoft.com/office/drawing/2018/hyperlinkcolor" val="tx"/>
                      </a:ext>
                    </a:extLst>
                  </a:hlinkClick>
                </a:rPr>
                <a:t>Small animals</a:t>
              </a:r>
              <a:endParaRPr dirty="0">
                <a:solidFill>
                  <a:srgbClr val="013B6C"/>
                </a:solidFill>
              </a:endParaRPr>
            </a:p>
          </p:txBody>
        </p:sp>
      </p:grpSp>
      <p:grpSp>
        <p:nvGrpSpPr>
          <p:cNvPr id="337" name="Group"/>
          <p:cNvGrpSpPr/>
          <p:nvPr/>
        </p:nvGrpSpPr>
        <p:grpSpPr>
          <a:xfrm>
            <a:off x="19606443" y="1923406"/>
            <a:ext cx="3712453" cy="510266"/>
            <a:chOff x="0" y="0"/>
            <a:chExt cx="3712451" cy="510264"/>
          </a:xfrm>
        </p:grpSpPr>
        <p:sp>
          <p:nvSpPr>
            <p:cNvPr id="335" name="search now"/>
            <p:cNvSpPr/>
            <p:nvPr/>
          </p:nvSpPr>
          <p:spPr>
            <a:xfrm>
              <a:off x="505697" y="0"/>
              <a:ext cx="3206755" cy="510265"/>
            </a:xfrm>
            <a:prstGeom prst="roundRect">
              <a:avLst>
                <a:gd name="adj" fmla="val 25450"/>
              </a:avLst>
            </a:prstGeom>
            <a:noFill/>
            <a:ln w="25400" cap="flat">
              <a:solidFill>
                <a:srgbClr val="BDBDBD"/>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2400" b="0">
                  <a:solidFill>
                    <a:srgbClr val="929292"/>
                  </a:solidFill>
                  <a:latin typeface="Times New Roman"/>
                  <a:ea typeface="Times New Roman"/>
                  <a:cs typeface="Times New Roman"/>
                  <a:sym typeface="Times New Roman"/>
                </a:defRPr>
              </a:lvl1pPr>
            </a:lstStyle>
            <a:p>
              <a:r>
                <a:t>  search now</a:t>
              </a:r>
            </a:p>
          </p:txBody>
        </p:sp>
        <p:sp>
          <p:nvSpPr>
            <p:cNvPr id="336" name="Search"/>
            <p:cNvSpPr/>
            <p:nvPr/>
          </p:nvSpPr>
          <p:spPr>
            <a:xfrm>
              <a:off x="0" y="66412"/>
              <a:ext cx="322033" cy="377440"/>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676767"/>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342" name="Group"/>
          <p:cNvGrpSpPr/>
          <p:nvPr/>
        </p:nvGrpSpPr>
        <p:grpSpPr>
          <a:xfrm>
            <a:off x="954816" y="88780"/>
            <a:ext cx="3609504" cy="1649279"/>
            <a:chOff x="0" y="0"/>
            <a:chExt cx="3609502" cy="1649277"/>
          </a:xfrm>
        </p:grpSpPr>
        <p:sp>
          <p:nvSpPr>
            <p:cNvPr id="338" name="Rectangle"/>
            <p:cNvSpPr/>
            <p:nvPr/>
          </p:nvSpPr>
          <p:spPr>
            <a:xfrm>
              <a:off x="0" y="0"/>
              <a:ext cx="3609503" cy="1270167"/>
            </a:xfrm>
            <a:prstGeom prst="rect">
              <a:avLst/>
            </a:prstGeom>
            <a:solidFill>
              <a:srgbClr val="003B6D"/>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341" name="Image"/>
            <p:cNvGrpSpPr/>
            <p:nvPr/>
          </p:nvGrpSpPr>
          <p:grpSpPr>
            <a:xfrm>
              <a:off x="453392" y="302288"/>
              <a:ext cx="2622522" cy="1346990"/>
              <a:chOff x="0" y="0"/>
              <a:chExt cx="2622521" cy="1346989"/>
            </a:xfrm>
          </p:grpSpPr>
          <p:pic>
            <p:nvPicPr>
              <p:cNvPr id="340" name="Image" descr="Image"/>
              <p:cNvPicPr>
                <a:picLocks noChangeAspect="1"/>
              </p:cNvPicPr>
              <p:nvPr/>
            </p:nvPicPr>
            <p:blipFill>
              <a:blip r:embed="rId8"/>
              <a:srcRect/>
              <a:stretch>
                <a:fillRect/>
              </a:stretch>
            </p:blipFill>
            <p:spPr>
              <a:xfrm>
                <a:off x="127000" y="88900"/>
                <a:ext cx="2368522" cy="1016790"/>
              </a:xfrm>
              <a:prstGeom prst="rect">
                <a:avLst/>
              </a:prstGeom>
              <a:ln>
                <a:noFill/>
              </a:ln>
              <a:effectLst/>
            </p:spPr>
          </p:pic>
          <p:pic>
            <p:nvPicPr>
              <p:cNvPr id="339" name="Image" descr="Image"/>
              <p:cNvPicPr>
                <a:picLocks/>
              </p:cNvPicPr>
              <p:nvPr/>
            </p:nvPicPr>
            <p:blipFill>
              <a:blip r:embed="rId9"/>
              <a:stretch>
                <a:fillRect/>
              </a:stretch>
            </p:blipFill>
            <p:spPr>
              <a:xfrm>
                <a:off x="-1" y="-1"/>
                <a:ext cx="2622523" cy="1346991"/>
              </a:xfrm>
              <a:prstGeom prst="rect">
                <a:avLst/>
              </a:prstGeom>
              <a:effectLst/>
            </p:spPr>
          </p:pic>
        </p:grpSp>
      </p:grpSp>
      <p:sp>
        <p:nvSpPr>
          <p:cNvPr id="343" name="Evidence-based pet care advice for every pet lover"/>
          <p:cNvSpPr txBox="1"/>
          <p:nvPr/>
        </p:nvSpPr>
        <p:spPr>
          <a:xfrm>
            <a:off x="4768212" y="915837"/>
            <a:ext cx="6793900" cy="430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457200">
              <a:lnSpc>
                <a:spcPts val="4200"/>
              </a:lnSpc>
              <a:defRPr sz="2333" b="0">
                <a:solidFill>
                  <a:srgbClr val="003B6D"/>
                </a:solidFill>
                <a:latin typeface="Arial"/>
                <a:ea typeface="Arial"/>
                <a:cs typeface="Arial"/>
                <a:sym typeface="Arial"/>
              </a:defRPr>
            </a:lvl1pPr>
          </a:lstStyle>
          <a:p>
            <a:r>
              <a:t>Evidence-based pet care advice for every pet lover </a:t>
            </a:r>
          </a:p>
        </p:txBody>
      </p:sp>
      <p:sp>
        <p:nvSpPr>
          <p:cNvPr id="344" name="Home &gt; Birds"/>
          <p:cNvSpPr txBox="1"/>
          <p:nvPr/>
        </p:nvSpPr>
        <p:spPr>
          <a:xfrm>
            <a:off x="981825" y="2795235"/>
            <a:ext cx="2183290"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500">
                <a:solidFill>
                  <a:srgbClr val="5E5E5E"/>
                </a:solidFill>
              </a:defRPr>
            </a:pPr>
            <a:r>
              <a:rPr u="sng" dirty="0">
                <a:solidFill>
                  <a:srgbClr val="013B6C"/>
                </a:solidFill>
                <a:hlinkClick r:id="rId2" action="ppaction://hlinksldjump">
                  <a:extLst>
                    <a:ext uri="{A12FA001-AC4F-418D-AE19-62706E023703}">
                      <ahyp:hlinkClr xmlns:ahyp="http://schemas.microsoft.com/office/drawing/2018/hyperlinkcolor" val="tx"/>
                    </a:ext>
                  </a:extLst>
                </a:hlinkClick>
              </a:rPr>
              <a:t>Home</a:t>
            </a:r>
            <a:r>
              <a:rPr dirty="0">
                <a:solidFill>
                  <a:srgbClr val="013B6C"/>
                </a:solidFill>
              </a:rPr>
              <a:t> &gt; </a:t>
            </a:r>
            <a:r>
              <a:rPr u="sng" dirty="0">
                <a:solidFill>
                  <a:srgbClr val="013B6C"/>
                </a:solidFill>
                <a:hlinkClick r:id="rId5" action="ppaction://hlinksldjump">
                  <a:extLst>
                    <a:ext uri="{A12FA001-AC4F-418D-AE19-62706E023703}">
                      <ahyp:hlinkClr xmlns:ahyp="http://schemas.microsoft.com/office/drawing/2018/hyperlinkcolor" val="tx"/>
                    </a:ext>
                  </a:extLst>
                </a:hlinkClick>
              </a:rPr>
              <a:t>Birds</a:t>
            </a:r>
          </a:p>
        </p:txBody>
      </p:sp>
      <p:pic>
        <p:nvPicPr>
          <p:cNvPr id="345" name="Image" descr="Image"/>
          <p:cNvPicPr>
            <a:picLocks noChangeAspect="1"/>
          </p:cNvPicPr>
          <p:nvPr/>
        </p:nvPicPr>
        <p:blipFill>
          <a:blip r:embed="rId10"/>
          <a:stretch>
            <a:fillRect/>
          </a:stretch>
        </p:blipFill>
        <p:spPr>
          <a:xfrm>
            <a:off x="13068670" y="4250431"/>
            <a:ext cx="10329425" cy="6534360"/>
          </a:xfrm>
          <a:prstGeom prst="rect">
            <a:avLst/>
          </a:prstGeom>
          <a:ln w="12700">
            <a:miter lim="400000"/>
          </a:ln>
        </p:spPr>
      </p:pic>
      <p:sp>
        <p:nvSpPr>
          <p:cNvPr id="346" name="Birds are very intriguing creatures as they can range from birds as small as a Cuban bee hummingbird (about two inches long and a little over 1/20 of an ounce) to as large as an ostrich. While most birds fly, there are some that don't. Birds are amazing "/>
          <p:cNvSpPr txBox="1"/>
          <p:nvPr/>
        </p:nvSpPr>
        <p:spPr>
          <a:xfrm>
            <a:off x="1791375" y="3863622"/>
            <a:ext cx="10329425" cy="85250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lnSpc>
                <a:spcPct val="120000"/>
              </a:lnSpc>
              <a:defRPr sz="2333" b="0">
                <a:solidFill>
                  <a:srgbClr val="163A69"/>
                </a:solidFill>
              </a:defRPr>
            </a:pPr>
            <a:r>
              <a:rPr dirty="0"/>
              <a:t>Birds are very intriguing creatures as they can range from birds as small as a Cuban bee hummingbird (about two inches long and a little over 1/20 of an ounce) to as large as an ostrich. While most birds fly, there are some that don't. Birds are amazing and each breed is unique in its own way, particularly when it comes to their relational needs and well-being. Unfortunately, birds can experience sadness and depression just like humans. A number of root causes may be responsible for your bird's depression such as an illness (either physical or mental), losing its companion, or increasingly becoming bored. Some signs to help identify if your bird is experiencing depression may include the following:</a:t>
            </a:r>
          </a:p>
          <a:p>
            <a:pPr algn="just" defTabSz="457200">
              <a:lnSpc>
                <a:spcPct val="120000"/>
              </a:lnSpc>
              <a:defRPr sz="2333" b="0">
                <a:solidFill>
                  <a:srgbClr val="163A69"/>
                </a:solidFill>
              </a:defRPr>
            </a:pPr>
            <a:endParaRPr dirty="0"/>
          </a:p>
          <a:p>
            <a:pPr marL="457199" indent="-317499" algn="just" defTabSz="457200">
              <a:lnSpc>
                <a:spcPct val="120000"/>
              </a:lnSpc>
              <a:buClr>
                <a:srgbClr val="000000"/>
              </a:buClr>
              <a:buSzPct val="125000"/>
              <a:buFont typeface="Verdana"/>
              <a:buChar char="•"/>
              <a:defRPr sz="2333" b="0">
                <a:solidFill>
                  <a:srgbClr val="163A69"/>
                </a:solidFill>
              </a:defRPr>
            </a:pPr>
            <a:r>
              <a:rPr dirty="0"/>
              <a:t>reduced appetite</a:t>
            </a:r>
          </a:p>
          <a:p>
            <a:pPr marL="457199" indent="-317499" algn="just" defTabSz="457200">
              <a:lnSpc>
                <a:spcPct val="120000"/>
              </a:lnSpc>
              <a:buClr>
                <a:srgbClr val="000000"/>
              </a:buClr>
              <a:buSzPct val="125000"/>
              <a:buFont typeface="Verdana"/>
              <a:buChar char="•"/>
              <a:defRPr sz="2333" b="0">
                <a:solidFill>
                  <a:srgbClr val="163A69"/>
                </a:solidFill>
              </a:defRPr>
            </a:pPr>
            <a:r>
              <a:rPr dirty="0"/>
              <a:t>becoming increasingly irritable</a:t>
            </a:r>
          </a:p>
          <a:p>
            <a:pPr marL="457199" indent="-317499" algn="just" defTabSz="457200">
              <a:lnSpc>
                <a:spcPct val="120000"/>
              </a:lnSpc>
              <a:buClr>
                <a:srgbClr val="000000"/>
              </a:buClr>
              <a:buSzPct val="125000"/>
              <a:buFont typeface="Verdana"/>
              <a:buChar char="•"/>
              <a:defRPr sz="2333" b="0">
                <a:solidFill>
                  <a:srgbClr val="163A69"/>
                </a:solidFill>
              </a:defRPr>
            </a:pPr>
            <a:r>
              <a:rPr dirty="0"/>
              <a:t>aggressive behavior</a:t>
            </a:r>
          </a:p>
          <a:p>
            <a:pPr marL="457199" indent="-317499" algn="just" defTabSz="457200">
              <a:lnSpc>
                <a:spcPct val="120000"/>
              </a:lnSpc>
              <a:buClr>
                <a:srgbClr val="000000"/>
              </a:buClr>
              <a:buSzPct val="125000"/>
              <a:buFont typeface="Verdana"/>
              <a:buChar char="•"/>
              <a:defRPr sz="2333" b="0">
                <a:solidFill>
                  <a:srgbClr val="163A69"/>
                </a:solidFill>
              </a:defRPr>
            </a:pPr>
            <a:r>
              <a:rPr dirty="0"/>
              <a:t>songs have a different, more solemn tone</a:t>
            </a:r>
          </a:p>
          <a:p>
            <a:pPr algn="just" defTabSz="457200">
              <a:lnSpc>
                <a:spcPct val="120000"/>
              </a:lnSpc>
              <a:defRPr sz="2333" b="0">
                <a:solidFill>
                  <a:srgbClr val="163A69"/>
                </a:solidFill>
              </a:defRPr>
            </a:pPr>
            <a:endParaRPr dirty="0"/>
          </a:p>
          <a:p>
            <a:pPr algn="just" defTabSz="457200">
              <a:lnSpc>
                <a:spcPct val="120000"/>
              </a:lnSpc>
              <a:defRPr sz="2333" b="0">
                <a:solidFill>
                  <a:srgbClr val="163A69"/>
                </a:solidFill>
              </a:defRPr>
            </a:pPr>
            <a:r>
              <a:rPr dirty="0"/>
              <a:t>Be sure to tell your veterinarian if you see signs of any of these symptoms. Just like many illnesses, identifying and treating the symptoms earlier may drastically increase the lifespan of your birdie.</a:t>
            </a:r>
          </a:p>
        </p:txBody>
      </p:sp>
      <p:sp>
        <p:nvSpPr>
          <p:cNvPr id="347" name="Megaphone"/>
          <p:cNvSpPr/>
          <p:nvPr/>
        </p:nvSpPr>
        <p:spPr>
          <a:xfrm>
            <a:off x="3373779" y="2849396"/>
            <a:ext cx="748160" cy="378991"/>
          </a:xfrm>
          <a:custGeom>
            <a:avLst/>
            <a:gdLst/>
            <a:ahLst/>
            <a:cxnLst>
              <a:cxn ang="0">
                <a:pos x="wd2" y="hd2"/>
              </a:cxn>
              <a:cxn ang="5400000">
                <a:pos x="wd2" y="hd2"/>
              </a:cxn>
              <a:cxn ang="10800000">
                <a:pos x="wd2" y="hd2"/>
              </a:cxn>
              <a:cxn ang="16200000">
                <a:pos x="wd2" y="hd2"/>
              </a:cxn>
            </a:cxnLst>
            <a:rect l="0" t="0" r="r" b="b"/>
            <a:pathLst>
              <a:path w="21600" h="21600"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A+">
            <a:extLst>
              <a:ext uri="{FF2B5EF4-FFF2-40B4-BE49-F238E27FC236}">
                <a16:creationId xmlns:a16="http://schemas.microsoft.com/office/drawing/2014/main" id="{B7C2BD74-143B-609B-4040-70A69FA2337C}"/>
              </a:ext>
            </a:extLst>
          </p:cNvPr>
          <p:cNvSpPr txBox="1"/>
          <p:nvPr/>
        </p:nvSpPr>
        <p:spPr>
          <a:xfrm>
            <a:off x="18581735" y="982705"/>
            <a:ext cx="71696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300" b="0">
                <a:solidFill>
                  <a:srgbClr val="7198C8"/>
                </a:solidFill>
                <a:latin typeface="Arial Black"/>
                <a:ea typeface="Arial Black"/>
                <a:cs typeface="Arial Black"/>
                <a:sym typeface="Arial Black"/>
              </a:defRPr>
            </a:lvl1pPr>
          </a:lstStyle>
          <a:p>
            <a:r>
              <a:t>A+</a:t>
            </a:r>
          </a:p>
        </p:txBody>
      </p:sp>
      <p:pic>
        <p:nvPicPr>
          <p:cNvPr id="3" name="Graphic 2" descr="Radio microphone with solid fill">
            <a:extLst>
              <a:ext uri="{FF2B5EF4-FFF2-40B4-BE49-F238E27FC236}">
                <a16:creationId xmlns:a16="http://schemas.microsoft.com/office/drawing/2014/main" id="{41FAF9A9-4924-31F4-E981-5D4C3C51FD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508928" y="1019453"/>
            <a:ext cx="639240" cy="639240"/>
          </a:xfrm>
          <a:prstGeom prst="rect">
            <a:avLst/>
          </a:prstGeom>
        </p:spPr>
      </p:pic>
      <p:pic>
        <p:nvPicPr>
          <p:cNvPr id="4" name="Graphic 3" descr="User with solid fill">
            <a:extLst>
              <a:ext uri="{FF2B5EF4-FFF2-40B4-BE49-F238E27FC236}">
                <a16:creationId xmlns:a16="http://schemas.microsoft.com/office/drawing/2014/main" id="{8EAA4C94-963E-B313-8CE4-60DE38E4FCC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19110" y="929950"/>
            <a:ext cx="730098" cy="730098"/>
          </a:xfrm>
          <a:prstGeom prst="rect">
            <a:avLst/>
          </a:prstGeom>
        </p:spPr>
      </p:pic>
      <p:pic>
        <p:nvPicPr>
          <p:cNvPr id="5" name="Graphic 4" descr="Receiver with solid fill">
            <a:extLst>
              <a:ext uri="{FF2B5EF4-FFF2-40B4-BE49-F238E27FC236}">
                <a16:creationId xmlns:a16="http://schemas.microsoft.com/office/drawing/2014/main" id="{65B17CA9-D61F-7979-E2CA-C307E27D592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935832" y="958317"/>
            <a:ext cx="734575" cy="734575"/>
          </a:xfrm>
          <a:prstGeom prst="rect">
            <a:avLst/>
          </a:prstGeom>
        </p:spPr>
      </p:pic>
      <p:sp>
        <p:nvSpPr>
          <p:cNvPr id="6" name="Rounded Rectangle 5">
            <a:extLst>
              <a:ext uri="{FF2B5EF4-FFF2-40B4-BE49-F238E27FC236}">
                <a16:creationId xmlns:a16="http://schemas.microsoft.com/office/drawing/2014/main" id="{DB03821F-48EB-A8F0-D537-BD73951D50A6}"/>
              </a:ext>
            </a:extLst>
          </p:cNvPr>
          <p:cNvSpPr/>
          <p:nvPr/>
        </p:nvSpPr>
        <p:spPr>
          <a:xfrm>
            <a:off x="21220150" y="1093023"/>
            <a:ext cx="1452257" cy="476726"/>
          </a:xfrm>
          <a:prstGeom prst="roundRect">
            <a:avLst/>
          </a:prstGeom>
          <a:solidFill>
            <a:srgbClr val="6599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13B6C"/>
                </a:solidFill>
                <a:effectLst/>
                <a:uFillTx/>
                <a:latin typeface="+mn-lt"/>
                <a:ea typeface="+mn-ea"/>
                <a:cs typeface="+mn-cs"/>
                <a:sym typeface="Helvetica Neue Medium"/>
                <a:hlinkClick r:id="rId17" action="ppaction://hlinksldjump">
                  <a:extLst>
                    <a:ext uri="{A12FA001-AC4F-418D-AE19-62706E023703}">
                      <ahyp:hlinkClr xmlns:ahyp="http://schemas.microsoft.com/office/drawing/2018/hyperlinkcolor" val="tx"/>
                    </a:ext>
                  </a:extLst>
                </a:hlinkClick>
              </a:rPr>
              <a:t>Sign in</a:t>
            </a:r>
            <a:endParaRPr kumimoji="0" lang="en-US" sz="2800" b="0" i="0" u="none" strike="noStrike" cap="none" spc="0" normalizeH="0" baseline="0" dirty="0">
              <a:ln>
                <a:noFill/>
              </a:ln>
              <a:solidFill>
                <a:srgbClr val="013B6C"/>
              </a:solidFill>
              <a:effectLst/>
              <a:uFillTx/>
              <a:latin typeface="+mn-lt"/>
              <a:ea typeface="+mn-ea"/>
              <a:cs typeface="+mn-cs"/>
              <a:sym typeface="Helvetica Neue Medium"/>
            </a:endParaRPr>
          </a:p>
        </p:txBody>
      </p:sp>
      <p:sp>
        <p:nvSpPr>
          <p:cNvPr id="7" name="Small animals">
            <a:extLst>
              <a:ext uri="{FF2B5EF4-FFF2-40B4-BE49-F238E27FC236}">
                <a16:creationId xmlns:a16="http://schemas.microsoft.com/office/drawing/2014/main" id="{7BE419DD-333F-45FF-EC47-E2FDE0BA74C7}"/>
              </a:ext>
            </a:extLst>
          </p:cNvPr>
          <p:cNvSpPr txBox="1"/>
          <p:nvPr/>
        </p:nvSpPr>
        <p:spPr>
          <a:xfrm>
            <a:off x="17013474" y="1826449"/>
            <a:ext cx="3098666" cy="5865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lang="en-US" dirty="0">
                <a:solidFill>
                  <a:srgbClr val="676767"/>
                </a:solidFill>
                <a:hlinkClick r:id="rId17" action="ppaction://hlinksldjump">
                  <a:extLst>
                    <a:ext uri="{A12FA001-AC4F-418D-AE19-62706E023703}">
                      <ahyp:hlinkClr xmlns:ahyp="http://schemas.microsoft.com/office/drawing/2018/hyperlinkcolor" val="tx"/>
                    </a:ext>
                  </a:extLst>
                </a:hlinkClick>
              </a:rPr>
              <a:t>Contact us</a:t>
            </a:r>
            <a:endParaRPr dirty="0">
              <a:solidFill>
                <a:srgbClr val="676767"/>
              </a:solidFill>
            </a:endParaRP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4*#ppt_w"/>
                                          </p:val>
                                        </p:tav>
                                        <p:tav tm="100000">
                                          <p:val>
                                            <p:strVal val="#ppt_w"/>
                                          </p:val>
                                        </p:tav>
                                      </p:tavLst>
                                    </p:anim>
                                    <p:anim calcmode="lin" valueType="num">
                                      <p:cBhvr>
                                        <p:cTn id="8" dur="100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a:extLst>
              <a:ext uri="{FF2B5EF4-FFF2-40B4-BE49-F238E27FC236}">
                <a16:creationId xmlns:a16="http://schemas.microsoft.com/office/drawing/2014/main" id="{D61EA786-DDAC-A61F-B83A-66B512336F6F}"/>
              </a:ext>
            </a:extLst>
          </p:cNvPr>
          <p:cNvGrpSpPr/>
          <p:nvPr/>
        </p:nvGrpSpPr>
        <p:grpSpPr>
          <a:xfrm>
            <a:off x="638700" y="2264342"/>
            <a:ext cx="14297968" cy="605698"/>
            <a:chOff x="243840" y="-393897"/>
            <a:chExt cx="14297967" cy="605697"/>
          </a:xfrm>
        </p:grpSpPr>
        <p:sp>
          <p:nvSpPr>
            <p:cNvPr id="5" name="Home">
              <a:extLst>
                <a:ext uri="{FF2B5EF4-FFF2-40B4-BE49-F238E27FC236}">
                  <a16:creationId xmlns:a16="http://schemas.microsoft.com/office/drawing/2014/main" id="{97CD75E7-C8B5-2F6E-7CB1-7B2A17EEA755}"/>
                </a:ext>
              </a:extLst>
            </p:cNvPr>
            <p:cNvSpPr txBox="1"/>
            <p:nvPr/>
          </p:nvSpPr>
          <p:spPr>
            <a:xfrm>
              <a:off x="243840" y="-393896"/>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2" action="ppaction://hlinksldjump"/>
                </a:defRPr>
              </a:lvl1pPr>
            </a:lstStyle>
            <a:p>
              <a:pPr>
                <a:defRPr u="none"/>
              </a:pPr>
              <a:r>
                <a:rPr u="sng" dirty="0">
                  <a:solidFill>
                    <a:srgbClr val="013B6C"/>
                  </a:solidFill>
                  <a:hlinkClick r:id="rId2" action="ppaction://hlinksldjump">
                    <a:extLst>
                      <a:ext uri="{A12FA001-AC4F-418D-AE19-62706E023703}">
                        <ahyp:hlinkClr xmlns:ahyp="http://schemas.microsoft.com/office/drawing/2018/hyperlinkcolor" val="tx"/>
                      </a:ext>
                    </a:extLst>
                  </a:hlinkClick>
                </a:rPr>
                <a:t>Home</a:t>
              </a:r>
            </a:p>
          </p:txBody>
        </p:sp>
        <p:sp>
          <p:nvSpPr>
            <p:cNvPr id="6" name="Cats">
              <a:extLst>
                <a:ext uri="{FF2B5EF4-FFF2-40B4-BE49-F238E27FC236}">
                  <a16:creationId xmlns:a16="http://schemas.microsoft.com/office/drawing/2014/main" id="{7FF63405-7294-2555-D4AA-5AC44FB6014F}"/>
                </a:ext>
              </a:extLst>
            </p:cNvPr>
            <p:cNvSpPr txBox="1"/>
            <p:nvPr/>
          </p:nvSpPr>
          <p:spPr>
            <a:xfrm>
              <a:off x="2285757" y="-393897"/>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3" action="ppaction://hlinksldjump"/>
                </a:defRPr>
              </a:lvl1pPr>
            </a:lstStyle>
            <a:p>
              <a:pPr>
                <a:defRPr u="none"/>
              </a:pPr>
              <a:r>
                <a:rPr u="sng" dirty="0">
                  <a:solidFill>
                    <a:srgbClr val="013B6C"/>
                  </a:solidFill>
                  <a:hlinkClick r:id="rId3" action="ppaction://hlinksldjump">
                    <a:extLst>
                      <a:ext uri="{A12FA001-AC4F-418D-AE19-62706E023703}">
                        <ahyp:hlinkClr xmlns:ahyp="http://schemas.microsoft.com/office/drawing/2018/hyperlinkcolor" val="tx"/>
                      </a:ext>
                    </a:extLst>
                  </a:hlinkClick>
                </a:rPr>
                <a:t>Cats</a:t>
              </a:r>
            </a:p>
          </p:txBody>
        </p:sp>
        <p:sp>
          <p:nvSpPr>
            <p:cNvPr id="7" name="Dogs">
              <a:extLst>
                <a:ext uri="{FF2B5EF4-FFF2-40B4-BE49-F238E27FC236}">
                  <a16:creationId xmlns:a16="http://schemas.microsoft.com/office/drawing/2014/main" id="{B2CB6D09-B140-8C67-48B4-D07B14BAA585}"/>
                </a:ext>
              </a:extLst>
            </p:cNvPr>
            <p:cNvSpPr txBox="1"/>
            <p:nvPr/>
          </p:nvSpPr>
          <p:spPr>
            <a:xfrm>
              <a:off x="4403440" y="-374726"/>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4" action="ppaction://hlinksldjump"/>
                </a:defRPr>
              </a:lvl1pPr>
            </a:lstStyle>
            <a:p>
              <a:pPr>
                <a:defRPr u="none"/>
              </a:pPr>
              <a:r>
                <a:rPr u="sng" dirty="0">
                  <a:solidFill>
                    <a:srgbClr val="013B6C"/>
                  </a:solidFill>
                  <a:hlinkClick r:id="rId4" action="ppaction://hlinksldjump">
                    <a:extLst>
                      <a:ext uri="{A12FA001-AC4F-418D-AE19-62706E023703}">
                        <ahyp:hlinkClr xmlns:ahyp="http://schemas.microsoft.com/office/drawing/2018/hyperlinkcolor" val="tx"/>
                      </a:ext>
                    </a:extLst>
                  </a:hlinkClick>
                </a:rPr>
                <a:t>Dogs</a:t>
              </a:r>
            </a:p>
          </p:txBody>
        </p:sp>
        <p:sp>
          <p:nvSpPr>
            <p:cNvPr id="8" name="Birds">
              <a:extLst>
                <a:ext uri="{FF2B5EF4-FFF2-40B4-BE49-F238E27FC236}">
                  <a16:creationId xmlns:a16="http://schemas.microsoft.com/office/drawing/2014/main" id="{2E77E6B5-6CE3-9DDD-DE7D-04A7D0A1D274}"/>
                </a:ext>
              </a:extLst>
            </p:cNvPr>
            <p:cNvSpPr txBox="1"/>
            <p:nvPr/>
          </p:nvSpPr>
          <p:spPr>
            <a:xfrm>
              <a:off x="6963421" y="-393896"/>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5" action="ppaction://hlinksldjump"/>
                </a:defRPr>
              </a:lvl1pPr>
            </a:lstStyle>
            <a:p>
              <a:pPr>
                <a:defRPr u="none"/>
              </a:pPr>
              <a:r>
                <a:rPr u="sng" dirty="0">
                  <a:solidFill>
                    <a:srgbClr val="013B6C"/>
                  </a:solidFill>
                  <a:hlinkClick r:id="rId5" action="ppaction://hlinksldjump">
                    <a:extLst>
                      <a:ext uri="{A12FA001-AC4F-418D-AE19-62706E023703}">
                        <ahyp:hlinkClr xmlns:ahyp="http://schemas.microsoft.com/office/drawing/2018/hyperlinkcolor" val="tx"/>
                      </a:ext>
                    </a:extLst>
                  </a:hlinkClick>
                </a:rPr>
                <a:t>Birds</a:t>
              </a:r>
            </a:p>
          </p:txBody>
        </p:sp>
        <p:sp>
          <p:nvSpPr>
            <p:cNvPr id="9" name="Fish">
              <a:extLst>
                <a:ext uri="{FF2B5EF4-FFF2-40B4-BE49-F238E27FC236}">
                  <a16:creationId xmlns:a16="http://schemas.microsoft.com/office/drawing/2014/main" id="{36A0FD6B-758B-AAD1-EB5D-1BC0AA03F24C}"/>
                </a:ext>
              </a:extLst>
            </p:cNvPr>
            <p:cNvSpPr txBox="1"/>
            <p:nvPr/>
          </p:nvSpPr>
          <p:spPr>
            <a:xfrm>
              <a:off x="9203281" y="-393896"/>
              <a:ext cx="1586979"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6" action="ppaction://hlinksldjump">
                    <a:extLst>
                      <a:ext uri="{A12FA001-AC4F-418D-AE19-62706E023703}">
                        <ahyp:hlinkClr xmlns:ahyp="http://schemas.microsoft.com/office/drawing/2018/hyperlinkcolor" val="tx"/>
                      </a:ext>
                    </a:extLst>
                  </a:hlinkClick>
                </a:rPr>
                <a:t>Fish</a:t>
              </a:r>
              <a:endParaRPr dirty="0">
                <a:solidFill>
                  <a:srgbClr val="013B6C"/>
                </a:solidFill>
              </a:endParaRPr>
            </a:p>
          </p:txBody>
        </p:sp>
        <p:sp>
          <p:nvSpPr>
            <p:cNvPr id="10" name="Small animals">
              <a:extLst>
                <a:ext uri="{FF2B5EF4-FFF2-40B4-BE49-F238E27FC236}">
                  <a16:creationId xmlns:a16="http://schemas.microsoft.com/office/drawing/2014/main" id="{DC8B003E-BDA9-1B47-B71C-EF49A188ABF4}"/>
                </a:ext>
              </a:extLst>
            </p:cNvPr>
            <p:cNvSpPr txBox="1"/>
            <p:nvPr/>
          </p:nvSpPr>
          <p:spPr>
            <a:xfrm>
              <a:off x="11443141" y="-393896"/>
              <a:ext cx="3098666"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7" action="ppaction://hlinksldjump">
                    <a:extLst>
                      <a:ext uri="{A12FA001-AC4F-418D-AE19-62706E023703}">
                        <ahyp:hlinkClr xmlns:ahyp="http://schemas.microsoft.com/office/drawing/2018/hyperlinkcolor" val="tx"/>
                      </a:ext>
                    </a:extLst>
                  </a:hlinkClick>
                </a:rPr>
                <a:t>Small animals</a:t>
              </a:r>
              <a:endParaRPr dirty="0">
                <a:solidFill>
                  <a:srgbClr val="013B6C"/>
                </a:solidFill>
              </a:endParaRPr>
            </a:p>
          </p:txBody>
        </p:sp>
      </p:grpSp>
      <p:grpSp>
        <p:nvGrpSpPr>
          <p:cNvPr id="11" name="Group">
            <a:extLst>
              <a:ext uri="{FF2B5EF4-FFF2-40B4-BE49-F238E27FC236}">
                <a16:creationId xmlns:a16="http://schemas.microsoft.com/office/drawing/2014/main" id="{320E229D-8018-FFA5-2770-6DB1EB9B1883}"/>
              </a:ext>
            </a:extLst>
          </p:cNvPr>
          <p:cNvGrpSpPr/>
          <p:nvPr/>
        </p:nvGrpSpPr>
        <p:grpSpPr>
          <a:xfrm>
            <a:off x="19736510" y="2299704"/>
            <a:ext cx="3752754" cy="515805"/>
            <a:chOff x="0" y="0"/>
            <a:chExt cx="3752753" cy="515803"/>
          </a:xfrm>
        </p:grpSpPr>
        <p:sp>
          <p:nvSpPr>
            <p:cNvPr id="12" name="search now">
              <a:extLst>
                <a:ext uri="{FF2B5EF4-FFF2-40B4-BE49-F238E27FC236}">
                  <a16:creationId xmlns:a16="http://schemas.microsoft.com/office/drawing/2014/main" id="{BAC4351F-A36B-0B27-0717-EDA8B3812810}"/>
                </a:ext>
              </a:extLst>
            </p:cNvPr>
            <p:cNvSpPr/>
            <p:nvPr/>
          </p:nvSpPr>
          <p:spPr>
            <a:xfrm>
              <a:off x="511187" y="0"/>
              <a:ext cx="3241567" cy="515804"/>
            </a:xfrm>
            <a:prstGeom prst="roundRect">
              <a:avLst>
                <a:gd name="adj" fmla="val 25450"/>
              </a:avLst>
            </a:prstGeom>
            <a:noFill/>
            <a:ln w="25400" cap="flat">
              <a:solidFill>
                <a:srgbClr val="BDBDBD"/>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2400" b="0">
                  <a:solidFill>
                    <a:srgbClr val="929292"/>
                  </a:solidFill>
                  <a:latin typeface="Times New Roman"/>
                  <a:ea typeface="Times New Roman"/>
                  <a:cs typeface="Times New Roman"/>
                  <a:sym typeface="Times New Roman"/>
                </a:defRPr>
              </a:lvl1pPr>
            </a:lstStyle>
            <a:p>
              <a:r>
                <a:t>  search now</a:t>
              </a:r>
            </a:p>
          </p:txBody>
        </p:sp>
        <p:sp>
          <p:nvSpPr>
            <p:cNvPr id="13" name="Search">
              <a:extLst>
                <a:ext uri="{FF2B5EF4-FFF2-40B4-BE49-F238E27FC236}">
                  <a16:creationId xmlns:a16="http://schemas.microsoft.com/office/drawing/2014/main" id="{0C29F803-9D78-1154-313C-3FDBEA222B6B}"/>
                </a:ext>
              </a:extLst>
            </p:cNvPr>
            <p:cNvSpPr/>
            <p:nvPr/>
          </p:nvSpPr>
          <p:spPr>
            <a:xfrm>
              <a:off x="0" y="67133"/>
              <a:ext cx="325529" cy="381538"/>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676767"/>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4" name="Evidence-based pet care advice for every pet lover">
            <a:extLst>
              <a:ext uri="{FF2B5EF4-FFF2-40B4-BE49-F238E27FC236}">
                <a16:creationId xmlns:a16="http://schemas.microsoft.com/office/drawing/2014/main" id="{708A0505-6E3B-3E39-AFFA-1A44E02067BD}"/>
              </a:ext>
            </a:extLst>
          </p:cNvPr>
          <p:cNvSpPr txBox="1"/>
          <p:nvPr/>
        </p:nvSpPr>
        <p:spPr>
          <a:xfrm>
            <a:off x="5224879" y="1277015"/>
            <a:ext cx="6867653" cy="434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4200"/>
              </a:lnSpc>
              <a:defRPr sz="2333" b="0">
                <a:solidFill>
                  <a:srgbClr val="003B6D"/>
                </a:solidFill>
                <a:latin typeface="Arial"/>
                <a:ea typeface="Arial"/>
                <a:cs typeface="Arial"/>
                <a:sym typeface="Arial"/>
              </a:defRPr>
            </a:lvl1pPr>
          </a:lstStyle>
          <a:p>
            <a:r>
              <a:t>Evidence-based pet care advice for every pet lover </a:t>
            </a:r>
          </a:p>
        </p:txBody>
      </p:sp>
      <p:sp>
        <p:nvSpPr>
          <p:cNvPr id="15" name="A+">
            <a:extLst>
              <a:ext uri="{FF2B5EF4-FFF2-40B4-BE49-F238E27FC236}">
                <a16:creationId xmlns:a16="http://schemas.microsoft.com/office/drawing/2014/main" id="{E388842A-0B16-DD97-D10B-AEB8D2376397}"/>
              </a:ext>
            </a:extLst>
          </p:cNvPr>
          <p:cNvSpPr txBox="1"/>
          <p:nvPr/>
        </p:nvSpPr>
        <p:spPr>
          <a:xfrm>
            <a:off x="18496264" y="1063081"/>
            <a:ext cx="927193" cy="64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300" b="0">
                <a:solidFill>
                  <a:srgbClr val="7198C8"/>
                </a:solidFill>
                <a:latin typeface="Arial Black"/>
                <a:ea typeface="Arial Black"/>
                <a:cs typeface="Arial Black"/>
                <a:sym typeface="Arial Black"/>
              </a:defRPr>
            </a:lvl1pPr>
          </a:lstStyle>
          <a:p>
            <a:r>
              <a:rPr sz="3500" dirty="0"/>
              <a:t>A+</a:t>
            </a:r>
          </a:p>
        </p:txBody>
      </p:sp>
      <p:pic>
        <p:nvPicPr>
          <p:cNvPr id="16" name="Graphic 15" descr="Radio microphone with solid fill">
            <a:extLst>
              <a:ext uri="{FF2B5EF4-FFF2-40B4-BE49-F238E27FC236}">
                <a16:creationId xmlns:a16="http://schemas.microsoft.com/office/drawing/2014/main" id="{003A1EC4-35DF-22B3-A00B-B7CE8082F1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508928" y="1019453"/>
            <a:ext cx="639240" cy="639240"/>
          </a:xfrm>
          <a:prstGeom prst="rect">
            <a:avLst/>
          </a:prstGeom>
        </p:spPr>
      </p:pic>
      <p:pic>
        <p:nvPicPr>
          <p:cNvPr id="17" name="Graphic 16" descr="User with solid fill">
            <a:extLst>
              <a:ext uri="{FF2B5EF4-FFF2-40B4-BE49-F238E27FC236}">
                <a16:creationId xmlns:a16="http://schemas.microsoft.com/office/drawing/2014/main" id="{8374500F-DA10-B2DF-B35E-63C4A69DF6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319110" y="929950"/>
            <a:ext cx="730098" cy="730098"/>
          </a:xfrm>
          <a:prstGeom prst="rect">
            <a:avLst/>
          </a:prstGeom>
        </p:spPr>
      </p:pic>
      <p:sp>
        <p:nvSpPr>
          <p:cNvPr id="18" name="Rounded Rectangle 17">
            <a:extLst>
              <a:ext uri="{FF2B5EF4-FFF2-40B4-BE49-F238E27FC236}">
                <a16:creationId xmlns:a16="http://schemas.microsoft.com/office/drawing/2014/main" id="{1D1FF651-934C-5D8F-D3CF-E56A9CCF94BC}"/>
              </a:ext>
            </a:extLst>
          </p:cNvPr>
          <p:cNvSpPr/>
          <p:nvPr/>
        </p:nvSpPr>
        <p:spPr>
          <a:xfrm>
            <a:off x="21220150" y="1093023"/>
            <a:ext cx="1452257" cy="476726"/>
          </a:xfrm>
          <a:prstGeom prst="roundRect">
            <a:avLst/>
          </a:prstGeom>
          <a:solidFill>
            <a:srgbClr val="6599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mn-lt"/>
                <a:ea typeface="+mn-ea"/>
                <a:cs typeface="+mn-cs"/>
                <a:sym typeface="Helvetica Neue Medium"/>
                <a:hlinkClick r:id="rId12" action="ppaction://hlinksldjump">
                  <a:extLst>
                    <a:ext uri="{A12FA001-AC4F-418D-AE19-62706E023703}">
                      <ahyp:hlinkClr xmlns:ahyp="http://schemas.microsoft.com/office/drawing/2018/hyperlinkcolor" val="tx"/>
                    </a:ext>
                  </a:extLst>
                </a:hlinkClick>
              </a:rPr>
              <a:t>Sign in</a:t>
            </a:r>
            <a:endParaRPr kumimoji="0" lang="en-US" sz="2800" b="0" i="0" u="none" strike="noStrike" cap="none" spc="0" normalizeH="0" baseline="0" dirty="0">
              <a:ln>
                <a:noFill/>
              </a:ln>
              <a:solidFill>
                <a:schemeClr val="bg1"/>
              </a:solidFill>
              <a:effectLst/>
              <a:uFillTx/>
              <a:latin typeface="+mn-lt"/>
              <a:ea typeface="+mn-ea"/>
              <a:cs typeface="+mn-cs"/>
              <a:sym typeface="Helvetica Neue Medium"/>
            </a:endParaRPr>
          </a:p>
        </p:txBody>
      </p:sp>
      <p:sp>
        <p:nvSpPr>
          <p:cNvPr id="19" name="Small animals">
            <a:extLst>
              <a:ext uri="{FF2B5EF4-FFF2-40B4-BE49-F238E27FC236}">
                <a16:creationId xmlns:a16="http://schemas.microsoft.com/office/drawing/2014/main" id="{00ACA14F-F0DF-11BC-E703-3517EAA0428A}"/>
              </a:ext>
            </a:extLst>
          </p:cNvPr>
          <p:cNvSpPr txBox="1"/>
          <p:nvPr/>
        </p:nvSpPr>
        <p:spPr>
          <a:xfrm>
            <a:off x="16963373" y="2228983"/>
            <a:ext cx="3098666" cy="5865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lang="en-US" dirty="0">
                <a:solidFill>
                  <a:srgbClr val="676767"/>
                </a:solidFill>
                <a:hlinkClick r:id="rId12" action="ppaction://hlinksldjump">
                  <a:extLst>
                    <a:ext uri="{A12FA001-AC4F-418D-AE19-62706E023703}">
                      <ahyp:hlinkClr xmlns:ahyp="http://schemas.microsoft.com/office/drawing/2018/hyperlinkcolor" val="tx"/>
                    </a:ext>
                  </a:extLst>
                </a:hlinkClick>
              </a:rPr>
              <a:t>Contact us</a:t>
            </a:r>
            <a:endParaRPr dirty="0">
              <a:solidFill>
                <a:srgbClr val="676767"/>
              </a:solidFill>
            </a:endParaRPr>
          </a:p>
        </p:txBody>
      </p:sp>
      <p:sp>
        <p:nvSpPr>
          <p:cNvPr id="21" name="Rectangle">
            <a:extLst>
              <a:ext uri="{FF2B5EF4-FFF2-40B4-BE49-F238E27FC236}">
                <a16:creationId xmlns:a16="http://schemas.microsoft.com/office/drawing/2014/main" id="{2D2A447D-87D3-4E2F-6FE7-C197287B4675}"/>
              </a:ext>
            </a:extLst>
          </p:cNvPr>
          <p:cNvSpPr/>
          <p:nvPr/>
        </p:nvSpPr>
        <p:spPr>
          <a:xfrm>
            <a:off x="713591" y="381616"/>
            <a:ext cx="4267287" cy="1501638"/>
          </a:xfrm>
          <a:prstGeom prst="rect">
            <a:avLst/>
          </a:prstGeom>
          <a:solidFill>
            <a:srgbClr val="003B6D"/>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23" name="Picture 22" descr="Large capital &quot;P&quot; in dark blue with two shadow layers of the &quot;P&quot; in light blue and gray. The words &quot;Paradigm Pet Professionals&quot; stacked on the right side of the Large capital &quot;P.&quot;&#10;&#10;">
            <a:extLst>
              <a:ext uri="{FF2B5EF4-FFF2-40B4-BE49-F238E27FC236}">
                <a16:creationId xmlns:a16="http://schemas.microsoft.com/office/drawing/2014/main" id="{24CF81F2-A13E-CC22-5042-2F5245BA54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97902" y="751137"/>
            <a:ext cx="3098667" cy="1327776"/>
          </a:xfrm>
          <a:prstGeom prst="rect">
            <a:avLst/>
          </a:prstGeom>
          <a:effectLst>
            <a:outerShdw blurRad="50800" dist="38100" dir="2700000" algn="tl" rotWithShape="0">
              <a:schemeClr val="tx2">
                <a:alpha val="40000"/>
              </a:schemeClr>
            </a:outerShdw>
          </a:effectLst>
        </p:spPr>
      </p:pic>
      <p:pic>
        <p:nvPicPr>
          <p:cNvPr id="25" name="Graphic 24" descr="Receiver with solid fill">
            <a:extLst>
              <a:ext uri="{FF2B5EF4-FFF2-40B4-BE49-F238E27FC236}">
                <a16:creationId xmlns:a16="http://schemas.microsoft.com/office/drawing/2014/main" id="{960A68F4-68E0-07C1-31DC-2957C87AA3D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864787" y="907364"/>
            <a:ext cx="761142" cy="761142"/>
          </a:xfrm>
          <a:prstGeom prst="rect">
            <a:avLst/>
          </a:prstGeom>
        </p:spPr>
      </p:pic>
      <p:pic>
        <p:nvPicPr>
          <p:cNvPr id="26" name="Picture 25" descr="Close up of a blue and red fish underwater with grass behind it.">
            <a:extLst>
              <a:ext uri="{FF2B5EF4-FFF2-40B4-BE49-F238E27FC236}">
                <a16:creationId xmlns:a16="http://schemas.microsoft.com/office/drawing/2014/main" id="{55357ED5-2E35-DE82-D3F7-A3C26EFC6FA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7667" y="4224016"/>
            <a:ext cx="10881610" cy="7502650"/>
          </a:xfrm>
          <a:prstGeom prst="rect">
            <a:avLst/>
          </a:prstGeom>
        </p:spPr>
      </p:pic>
      <p:sp>
        <p:nvSpPr>
          <p:cNvPr id="29" name="The domestic dog is an extremely social animal and offers a diverse variety of choices as there are well over 300 breeds recognized by the World Canine Organization. Adopting a dog offers mutual benefits between dog and owner. Many studies cite the socia">
            <a:extLst>
              <a:ext uri="{FF2B5EF4-FFF2-40B4-BE49-F238E27FC236}">
                <a16:creationId xmlns:a16="http://schemas.microsoft.com/office/drawing/2014/main" id="{C84D27CD-1C38-721C-6DA3-59B2A89AC3FE}"/>
              </a:ext>
            </a:extLst>
          </p:cNvPr>
          <p:cNvSpPr txBox="1"/>
          <p:nvPr/>
        </p:nvSpPr>
        <p:spPr>
          <a:xfrm>
            <a:off x="12192000" y="5670375"/>
            <a:ext cx="11433929" cy="5519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algn="just">
              <a:spcBef>
                <a:spcPts val="0"/>
              </a:spcBef>
              <a:spcAft>
                <a:spcPts val="0"/>
              </a:spcAft>
            </a:pPr>
            <a:r>
              <a:rPr lang="en-US" sz="3200" dirty="0">
                <a:solidFill>
                  <a:srgbClr val="013B6C"/>
                </a:solidFill>
                <a:effectLst/>
                <a:latin typeface="+mn-lt"/>
                <a:ea typeface="Times New Roman" panose="02020603050405020304" pitchFamily="18" charset="0"/>
              </a:rPr>
              <a:t>Fish represent a broad class of aquatic animals that can live in fresh or saltwater, depending on the species. Bringing fish into your home can be an exciting hobby, especially if you intend to breed them, and the presence of a fish tank in your home can induce feelings of peace and tranquility.</a:t>
            </a:r>
          </a:p>
          <a:p>
            <a:pPr marL="0" marR="0" algn="just">
              <a:spcBef>
                <a:spcPts val="0"/>
              </a:spcBef>
              <a:spcAft>
                <a:spcPts val="0"/>
              </a:spcAft>
            </a:pPr>
            <a:r>
              <a:rPr lang="en-US" sz="3200" dirty="0">
                <a:solidFill>
                  <a:srgbClr val="013B6C"/>
                </a:solidFill>
                <a:effectLst/>
                <a:latin typeface="+mn-lt"/>
                <a:ea typeface="Times New Roman" panose="02020603050405020304" pitchFamily="18" charset="0"/>
              </a:rPr>
              <a:t> </a:t>
            </a:r>
          </a:p>
          <a:p>
            <a:pPr marL="0" marR="0" algn="just">
              <a:spcBef>
                <a:spcPts val="0"/>
              </a:spcBef>
              <a:spcAft>
                <a:spcPts val="0"/>
              </a:spcAft>
            </a:pPr>
            <a:r>
              <a:rPr lang="en-US" sz="3200" dirty="0">
                <a:solidFill>
                  <a:srgbClr val="013B6C"/>
                </a:solidFill>
                <a:effectLst/>
                <a:latin typeface="+mn-lt"/>
                <a:ea typeface="Times New Roman" panose="02020603050405020304" pitchFamily="18" charset="0"/>
              </a:rPr>
              <a:t>Whether you are bringing your fish home for the first time or maintaining your aquarium, it is important to test your water </a:t>
            </a:r>
            <a:r>
              <a:rPr lang="en-US" sz="3200" b="1" dirty="0">
                <a:solidFill>
                  <a:srgbClr val="013B6C"/>
                </a:solidFill>
                <a:effectLst/>
                <a:latin typeface="+mn-lt"/>
                <a:ea typeface="Times New Roman" panose="02020603050405020304" pitchFamily="18" charset="0"/>
              </a:rPr>
              <a:t>once per week </a:t>
            </a:r>
            <a:r>
              <a:rPr lang="en-US" sz="3200" dirty="0">
                <a:solidFill>
                  <a:srgbClr val="013B6C"/>
                </a:solidFill>
                <a:effectLst/>
                <a:latin typeface="+mn-lt"/>
                <a:ea typeface="Times New Roman" panose="02020603050405020304" pitchFamily="18" charset="0"/>
              </a:rPr>
              <a:t>to ensure it is free from toxins that can harm your fish.</a:t>
            </a:r>
          </a:p>
        </p:txBody>
      </p:sp>
      <p:sp>
        <p:nvSpPr>
          <p:cNvPr id="30" name="About Dogs">
            <a:extLst>
              <a:ext uri="{FF2B5EF4-FFF2-40B4-BE49-F238E27FC236}">
                <a16:creationId xmlns:a16="http://schemas.microsoft.com/office/drawing/2014/main" id="{2047EC34-181C-E3F8-924C-D96A6804F30E}"/>
              </a:ext>
            </a:extLst>
          </p:cNvPr>
          <p:cNvSpPr txBox="1"/>
          <p:nvPr/>
        </p:nvSpPr>
        <p:spPr>
          <a:xfrm>
            <a:off x="16388644" y="4497079"/>
            <a:ext cx="2420534" cy="64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b="0">
                <a:solidFill>
                  <a:srgbClr val="163A69"/>
                </a:solidFill>
                <a:latin typeface="Arial Black"/>
                <a:ea typeface="Arial Black"/>
                <a:cs typeface="Arial Black"/>
                <a:sym typeface="Arial Black"/>
              </a:defRPr>
            </a:lvl1pPr>
          </a:lstStyle>
          <a:p>
            <a:r>
              <a:rPr b="1" dirty="0">
                <a:latin typeface="+mj-lt"/>
              </a:rPr>
              <a:t>About </a:t>
            </a:r>
            <a:r>
              <a:rPr lang="en-US" b="1" dirty="0">
                <a:latin typeface="+mj-lt"/>
              </a:rPr>
              <a:t>Fish</a:t>
            </a:r>
            <a:endParaRPr b="1" dirty="0">
              <a:latin typeface="+mj-lt"/>
            </a:endParaRPr>
          </a:p>
        </p:txBody>
      </p:sp>
      <p:sp>
        <p:nvSpPr>
          <p:cNvPr id="31" name="Home &gt; Birds">
            <a:extLst>
              <a:ext uri="{FF2B5EF4-FFF2-40B4-BE49-F238E27FC236}">
                <a16:creationId xmlns:a16="http://schemas.microsoft.com/office/drawing/2014/main" id="{F5B793B0-2838-1C2D-CC46-1BAD89D919BE}"/>
              </a:ext>
            </a:extLst>
          </p:cNvPr>
          <p:cNvSpPr txBox="1"/>
          <p:nvPr/>
        </p:nvSpPr>
        <p:spPr>
          <a:xfrm>
            <a:off x="829054" y="3189232"/>
            <a:ext cx="2018181"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500">
                <a:solidFill>
                  <a:srgbClr val="5E5E5E"/>
                </a:solidFill>
              </a:defRPr>
            </a:pPr>
            <a:r>
              <a:rPr u="sng" dirty="0">
                <a:solidFill>
                  <a:srgbClr val="013B6C"/>
                </a:solidFill>
                <a:hlinkClick r:id="rId2" action="ppaction://hlinksldjump">
                  <a:extLst>
                    <a:ext uri="{A12FA001-AC4F-418D-AE19-62706E023703}">
                      <ahyp:hlinkClr xmlns:ahyp="http://schemas.microsoft.com/office/drawing/2018/hyperlinkcolor" val="tx"/>
                    </a:ext>
                  </a:extLst>
                </a:hlinkClick>
              </a:rPr>
              <a:t>Home</a:t>
            </a:r>
            <a:r>
              <a:rPr dirty="0">
                <a:solidFill>
                  <a:srgbClr val="013B6C"/>
                </a:solidFill>
              </a:rPr>
              <a:t> &gt; </a:t>
            </a:r>
            <a:r>
              <a:rPr lang="en-US" u="sng" dirty="0">
                <a:solidFill>
                  <a:srgbClr val="013B6C"/>
                </a:solidFill>
                <a:hlinkClick r:id="rId6" action="ppaction://hlinksldjump">
                  <a:extLst>
                    <a:ext uri="{A12FA001-AC4F-418D-AE19-62706E023703}">
                      <ahyp:hlinkClr xmlns:ahyp="http://schemas.microsoft.com/office/drawing/2018/hyperlinkcolor" val="tx"/>
                    </a:ext>
                  </a:extLst>
                </a:hlinkClick>
              </a:rPr>
              <a:t>Fish</a:t>
            </a:r>
            <a:endParaRPr u="sng" dirty="0">
              <a:solidFill>
                <a:srgbClr val="013B6C"/>
              </a:solidFill>
              <a:hlinkClick r:id="rId5" action="ppaction://hlinksldjump">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6625358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repeatCount="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Effect transition="in" filter="fade">
                                      <p:cBhvr>
                                        <p:cTn id="9" dur="10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mph" presetSubtype="2" fill="hold" nodeType="clickEffect">
                                  <p:stCondLst>
                                    <p:cond delay="0"/>
                                  </p:stCondLst>
                                  <p:childTnLst>
                                    <p:animClr clrSpc="rgb" dir="cw">
                                      <p:cBhvr>
                                        <p:cTn id="13" dur="2000" fill="hold"/>
                                        <p:tgtEl>
                                          <p:spTgt spid="16"/>
                                        </p:tgtEl>
                                        <p:attrNameLst>
                                          <p:attrName>fillcolor</p:attrName>
                                        </p:attrNameLst>
                                      </p:cBhvr>
                                      <p:to>
                                        <a:srgbClr val="013B6C"/>
                                      </p:to>
                                    </p:animClr>
                                    <p:set>
                                      <p:cBhvr>
                                        <p:cTn id="14" dur="2000" fill="hold"/>
                                        <p:tgtEl>
                                          <p:spTgt spid="16"/>
                                        </p:tgtEl>
                                        <p:attrNameLst>
                                          <p:attrName>fill.type</p:attrName>
                                        </p:attrNameLst>
                                      </p:cBhvr>
                                      <p:to>
                                        <p:strVal val="solid"/>
                                      </p:to>
                                    </p:set>
                                    <p:set>
                                      <p:cBhvr>
                                        <p:cTn id="15" dur="2000" fill="hold"/>
                                        <p:tgtEl>
                                          <p:spTgt spid="16"/>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2000" fill="hold"/>
                                        <p:tgtEl>
                                          <p:spTgt spid="17"/>
                                        </p:tgtEl>
                                        <p:attrNameLst>
                                          <p:attrName>fillcolor</p:attrName>
                                        </p:attrNameLst>
                                      </p:cBhvr>
                                      <p:to>
                                        <a:srgbClr val="013B6C"/>
                                      </p:to>
                                    </p:animClr>
                                    <p:set>
                                      <p:cBhvr>
                                        <p:cTn id="20" dur="2000" fill="hold"/>
                                        <p:tgtEl>
                                          <p:spTgt spid="17"/>
                                        </p:tgtEl>
                                        <p:attrNameLst>
                                          <p:attrName>fill.type</p:attrName>
                                        </p:attrNameLst>
                                      </p:cBhvr>
                                      <p:to>
                                        <p:strVal val="solid"/>
                                      </p:to>
                                    </p:set>
                                    <p:set>
                                      <p:cBhvr>
                                        <p:cTn id="21" dur="2000" fill="hold"/>
                                        <p:tgtEl>
                                          <p:spTgt spid="17"/>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18"/>
                                        </p:tgtEl>
                                        <p:attrNameLst>
                                          <p:attrName>fillcolor</p:attrName>
                                        </p:attrNameLst>
                                      </p:cBhvr>
                                      <p:to>
                                        <a:srgbClr val="013B6C"/>
                                      </p:to>
                                    </p:animClr>
                                    <p:set>
                                      <p:cBhvr>
                                        <p:cTn id="26" dur="2000" fill="hold"/>
                                        <p:tgtEl>
                                          <p:spTgt spid="18"/>
                                        </p:tgtEl>
                                        <p:attrNameLst>
                                          <p:attrName>fill.type</p:attrName>
                                        </p:attrNameLst>
                                      </p:cBhvr>
                                      <p:to>
                                        <p:strVal val="solid"/>
                                      </p:to>
                                    </p:set>
                                    <p:set>
                                      <p:cBhvr>
                                        <p:cTn id="27" dur="20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oldfish in a small fish bowl with a blurred background">
            <a:extLst>
              <a:ext uri="{FF2B5EF4-FFF2-40B4-BE49-F238E27FC236}">
                <a16:creationId xmlns:a16="http://schemas.microsoft.com/office/drawing/2014/main" id="{3D996D7D-2D33-C2B5-899C-C64544755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7738" y="3526586"/>
            <a:ext cx="10454889" cy="7354806"/>
          </a:xfrm>
          <a:prstGeom prst="rect">
            <a:avLst/>
          </a:prstGeom>
        </p:spPr>
      </p:pic>
      <p:sp>
        <p:nvSpPr>
          <p:cNvPr id="6" name="TextBox 5">
            <a:extLst>
              <a:ext uri="{FF2B5EF4-FFF2-40B4-BE49-F238E27FC236}">
                <a16:creationId xmlns:a16="http://schemas.microsoft.com/office/drawing/2014/main" id="{F9A63573-D933-14FE-6150-621A1B44564A}"/>
              </a:ext>
            </a:extLst>
          </p:cNvPr>
          <p:cNvSpPr txBox="1"/>
          <p:nvPr/>
        </p:nvSpPr>
        <p:spPr>
          <a:xfrm>
            <a:off x="291373" y="2015812"/>
            <a:ext cx="13217609" cy="108645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p>
            <a:pPr marL="0" marR="0" algn="just">
              <a:spcBef>
                <a:spcPts val="0"/>
              </a:spcBef>
              <a:spcAft>
                <a:spcPts val="0"/>
              </a:spcAft>
            </a:pPr>
            <a:r>
              <a:rPr lang="en-US" sz="2800" dirty="0">
                <a:solidFill>
                  <a:srgbClr val="013B6C"/>
                </a:solidFill>
                <a:effectLst/>
                <a:latin typeface="+mj-lt"/>
                <a:ea typeface="Times New Roman" panose="02020603050405020304" pitchFamily="18" charset="0"/>
              </a:rPr>
              <a:t>Freshwater Fish</a:t>
            </a:r>
          </a:p>
          <a:p>
            <a:pPr marL="0" marR="0" algn="just">
              <a:spcBef>
                <a:spcPts val="0"/>
              </a:spcBef>
              <a:spcAft>
                <a:spcPts val="0"/>
              </a:spcAft>
            </a:pPr>
            <a:endParaRPr lang="en-US" sz="2500" dirty="0">
              <a:solidFill>
                <a:srgbClr val="013B6C"/>
              </a:solidFill>
              <a:effectLst/>
              <a:latin typeface="+mj-lt"/>
              <a:ea typeface="Times New Roman" panose="02020603050405020304" pitchFamily="18" charset="0"/>
            </a:endParaRPr>
          </a:p>
          <a:p>
            <a:pPr marL="0" marR="0" algn="just">
              <a:spcBef>
                <a:spcPts val="0"/>
              </a:spcBef>
              <a:spcAft>
                <a:spcPts val="0"/>
              </a:spcAft>
            </a:pPr>
            <a:r>
              <a:rPr lang="en-US" sz="2500" b="0" dirty="0">
                <a:solidFill>
                  <a:srgbClr val="013B6C"/>
                </a:solidFill>
                <a:effectLst/>
                <a:latin typeface="+mn-lt"/>
                <a:ea typeface="Times New Roman" panose="02020603050405020304" pitchFamily="18" charset="0"/>
              </a:rPr>
              <a:t>There are several freshwater fish to choose from when setting up your aquarium, but it is best to consult with a “</a:t>
            </a:r>
            <a:r>
              <a:rPr lang="en-US" sz="2500" b="0" dirty="0" err="1">
                <a:solidFill>
                  <a:srgbClr val="013B6C"/>
                </a:solidFill>
                <a:effectLst/>
                <a:latin typeface="+mn-lt"/>
                <a:ea typeface="Times New Roman" panose="02020603050405020304" pitchFamily="18" charset="0"/>
              </a:rPr>
              <a:t>Pexpert</a:t>
            </a:r>
            <a:r>
              <a:rPr lang="en-US" sz="2500" b="0" dirty="0">
                <a:solidFill>
                  <a:srgbClr val="013B6C"/>
                </a:solidFill>
                <a:effectLst/>
                <a:latin typeface="+mn-lt"/>
                <a:ea typeface="Times New Roman" panose="02020603050405020304" pitchFamily="18" charset="0"/>
              </a:rPr>
              <a:t>” to ensure your fish will get along! No matter the species, ensure your fish are suited for a freshwater environment by investing in a water testing kit. Follow these general water chemistry guidelines to ensure your fish will adapt well to your aquarium and avoid ingesting toxins that can harm or kill your fish:</a:t>
            </a:r>
          </a:p>
          <a:p>
            <a:pPr marL="342900" marR="0" lvl="0" indent="-342900" algn="just">
              <a:spcBef>
                <a:spcPts val="0"/>
              </a:spcBef>
              <a:spcAft>
                <a:spcPts val="0"/>
              </a:spcAft>
              <a:buFont typeface="Symbol" pitchFamily="2" charset="2"/>
              <a:buChar char=""/>
            </a:pPr>
            <a:r>
              <a:rPr lang="en-US" sz="2500" b="0" dirty="0">
                <a:solidFill>
                  <a:srgbClr val="013B6C"/>
                </a:solidFill>
                <a:effectLst/>
                <a:latin typeface="+mn-lt"/>
                <a:ea typeface="Times New Roman" panose="02020603050405020304" pitchFamily="18" charset="0"/>
              </a:rPr>
              <a:t>pH Level: 6.8–7.6 (7.0 is considered neutral)</a:t>
            </a:r>
          </a:p>
          <a:p>
            <a:pPr marL="342900" marR="0" lvl="0" indent="-342900" algn="just">
              <a:spcBef>
                <a:spcPts val="0"/>
              </a:spcBef>
              <a:spcAft>
                <a:spcPts val="0"/>
              </a:spcAft>
              <a:buFont typeface="Symbol" pitchFamily="2" charset="2"/>
              <a:buChar char=""/>
            </a:pPr>
            <a:r>
              <a:rPr lang="en-US" sz="2500" b="0" dirty="0">
                <a:solidFill>
                  <a:srgbClr val="013B6C"/>
                </a:solidFill>
                <a:effectLst/>
                <a:latin typeface="+mn-lt"/>
                <a:ea typeface="Times New Roman" panose="02020603050405020304" pitchFamily="18" charset="0"/>
              </a:rPr>
              <a:t>Ammonia: any level above zero is harmful to fish</a:t>
            </a:r>
          </a:p>
          <a:p>
            <a:pPr marL="342900" marR="0" lvl="0" indent="-342900" algn="just">
              <a:spcBef>
                <a:spcPts val="0"/>
              </a:spcBef>
              <a:spcAft>
                <a:spcPts val="0"/>
              </a:spcAft>
              <a:buFont typeface="Symbol" pitchFamily="2" charset="2"/>
              <a:buChar char=""/>
            </a:pPr>
            <a:r>
              <a:rPr lang="en-US" sz="2500" b="0" dirty="0">
                <a:solidFill>
                  <a:srgbClr val="013B6C"/>
                </a:solidFill>
                <a:effectLst/>
                <a:latin typeface="+mn-lt"/>
                <a:ea typeface="Times New Roman" panose="02020603050405020304" pitchFamily="18" charset="0"/>
              </a:rPr>
              <a:t>Nitrates: 5 to 10 ppm</a:t>
            </a:r>
          </a:p>
          <a:p>
            <a:pPr marL="342900" marR="0" lvl="0" indent="-342900" algn="just">
              <a:spcBef>
                <a:spcPts val="0"/>
              </a:spcBef>
              <a:spcAft>
                <a:spcPts val="0"/>
              </a:spcAft>
              <a:buFont typeface="Symbol" pitchFamily="2" charset="2"/>
              <a:buChar char=""/>
            </a:pPr>
            <a:r>
              <a:rPr lang="en-US" sz="2500" b="0" dirty="0">
                <a:solidFill>
                  <a:srgbClr val="013B6C"/>
                </a:solidFill>
                <a:effectLst/>
                <a:latin typeface="+mn-lt"/>
                <a:ea typeface="Times New Roman" panose="02020603050405020304" pitchFamily="18" charset="0"/>
              </a:rPr>
              <a:t>Nitrites: less than 0.5 ppm</a:t>
            </a:r>
          </a:p>
          <a:p>
            <a:pPr marL="0" marR="0" algn="just">
              <a:spcBef>
                <a:spcPts val="0"/>
              </a:spcBef>
              <a:spcAft>
                <a:spcPts val="0"/>
              </a:spcAft>
            </a:pPr>
            <a:r>
              <a:rPr lang="en-US" sz="2500" dirty="0">
                <a:effectLst/>
                <a:latin typeface="Verdana" panose="020B0604030504040204" pitchFamily="34" charset="0"/>
                <a:ea typeface="Times New Roman" panose="02020603050405020304" pitchFamily="18" charset="0"/>
              </a:rPr>
              <a:t> </a:t>
            </a:r>
            <a:endParaRPr lang="en-US" sz="25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800" dirty="0">
                <a:solidFill>
                  <a:srgbClr val="013B6C"/>
                </a:solidFill>
                <a:effectLst/>
                <a:latin typeface="+mj-lt"/>
                <a:ea typeface="Times New Roman" panose="02020603050405020304" pitchFamily="18" charset="0"/>
              </a:rPr>
              <a:t>Saltwater Fish</a:t>
            </a:r>
          </a:p>
          <a:p>
            <a:pPr marL="0" marR="0" algn="just">
              <a:spcBef>
                <a:spcPts val="0"/>
              </a:spcBef>
              <a:spcAft>
                <a:spcPts val="0"/>
              </a:spcAft>
            </a:pPr>
            <a:endParaRPr lang="en-US" sz="2500" dirty="0">
              <a:solidFill>
                <a:srgbClr val="013B6C"/>
              </a:solidFill>
              <a:effectLst/>
              <a:latin typeface="+mj-lt"/>
              <a:ea typeface="Times New Roman" panose="02020603050405020304" pitchFamily="18" charset="0"/>
            </a:endParaRPr>
          </a:p>
          <a:p>
            <a:pPr marL="0" marR="0" algn="just">
              <a:spcBef>
                <a:spcPts val="0"/>
              </a:spcBef>
              <a:spcAft>
                <a:spcPts val="0"/>
              </a:spcAft>
            </a:pPr>
            <a:r>
              <a:rPr lang="en-US" sz="2500" b="0" dirty="0">
                <a:solidFill>
                  <a:srgbClr val="013B6C"/>
                </a:solidFill>
                <a:effectLst/>
                <a:latin typeface="+mn-lt"/>
                <a:ea typeface="Times New Roman" panose="02020603050405020304" pitchFamily="18" charset="0"/>
              </a:rPr>
              <a:t>Saltwater fish also offer several options when it comes to choosing among species for your aquarium. As with freshwater fish, consult with a “</a:t>
            </a:r>
            <a:r>
              <a:rPr lang="en-US" sz="2500" b="0" dirty="0" err="1">
                <a:solidFill>
                  <a:srgbClr val="013B6C"/>
                </a:solidFill>
                <a:effectLst/>
                <a:latin typeface="+mn-lt"/>
                <a:ea typeface="Times New Roman" panose="02020603050405020304" pitchFamily="18" charset="0"/>
              </a:rPr>
              <a:t>Pexpert</a:t>
            </a:r>
            <a:r>
              <a:rPr lang="en-US" sz="2500" b="0" dirty="0">
                <a:solidFill>
                  <a:srgbClr val="013B6C"/>
                </a:solidFill>
                <a:effectLst/>
                <a:latin typeface="+mn-lt"/>
                <a:ea typeface="Times New Roman" panose="02020603050405020304" pitchFamily="18" charset="0"/>
              </a:rPr>
              <a:t>” to ensure your fish will get along are suited for a saltwater environment. Following these general guidelines to avoid dangerous water conditions and ensure the appropriate salinity level for your fish:</a:t>
            </a:r>
          </a:p>
          <a:p>
            <a:pPr marL="342900" marR="0" lvl="0" indent="-342900" algn="just">
              <a:spcBef>
                <a:spcPts val="0"/>
              </a:spcBef>
              <a:spcAft>
                <a:spcPts val="0"/>
              </a:spcAft>
              <a:buFont typeface="Symbol" pitchFamily="2" charset="2"/>
              <a:buChar char=""/>
            </a:pPr>
            <a:r>
              <a:rPr lang="en-US" sz="2500" b="0" dirty="0">
                <a:solidFill>
                  <a:srgbClr val="013B6C"/>
                </a:solidFill>
                <a:effectLst/>
                <a:latin typeface="+mn-lt"/>
                <a:ea typeface="Times New Roman" panose="02020603050405020304" pitchFamily="18" charset="0"/>
              </a:rPr>
              <a:t>Salinity: 1.020–1.028 sg</a:t>
            </a:r>
          </a:p>
          <a:p>
            <a:pPr marL="342900" marR="0" lvl="0" indent="-342900" algn="just">
              <a:spcBef>
                <a:spcPts val="0"/>
              </a:spcBef>
              <a:spcAft>
                <a:spcPts val="0"/>
              </a:spcAft>
              <a:buFont typeface="Symbol" pitchFamily="2" charset="2"/>
              <a:buChar char=""/>
            </a:pPr>
            <a:r>
              <a:rPr lang="en-US" sz="2500" b="0" dirty="0">
                <a:solidFill>
                  <a:srgbClr val="013B6C"/>
                </a:solidFill>
                <a:effectLst/>
                <a:latin typeface="+mn-lt"/>
                <a:ea typeface="Times New Roman" panose="02020603050405020304" pitchFamily="18" charset="0"/>
              </a:rPr>
              <a:t>pH Level: 7.6–8.4 (7.0 is considered neutral)</a:t>
            </a:r>
          </a:p>
          <a:p>
            <a:pPr marL="342900" marR="0" lvl="0" indent="-342900" algn="just">
              <a:spcBef>
                <a:spcPts val="0"/>
              </a:spcBef>
              <a:spcAft>
                <a:spcPts val="0"/>
              </a:spcAft>
              <a:buFont typeface="Symbol" pitchFamily="2" charset="2"/>
              <a:buChar char=""/>
            </a:pPr>
            <a:r>
              <a:rPr lang="en-US" sz="2500" b="0" dirty="0">
                <a:solidFill>
                  <a:srgbClr val="013B6C"/>
                </a:solidFill>
                <a:effectLst/>
                <a:latin typeface="+mn-lt"/>
                <a:ea typeface="Times New Roman" panose="02020603050405020304" pitchFamily="18" charset="0"/>
              </a:rPr>
              <a:t>Ammonia: any level above 0.1 ppm requires attention</a:t>
            </a:r>
          </a:p>
          <a:p>
            <a:pPr marL="342900" marR="0" lvl="0" indent="-342900" algn="just">
              <a:spcBef>
                <a:spcPts val="0"/>
              </a:spcBef>
              <a:spcAft>
                <a:spcPts val="0"/>
              </a:spcAft>
              <a:buFont typeface="Symbol" pitchFamily="2" charset="2"/>
              <a:buChar char=""/>
            </a:pPr>
            <a:r>
              <a:rPr lang="en-US" sz="2500" b="0" dirty="0">
                <a:solidFill>
                  <a:srgbClr val="013B6C"/>
                </a:solidFill>
                <a:effectLst/>
                <a:latin typeface="+mn-lt"/>
                <a:ea typeface="Times New Roman" panose="02020603050405020304" pitchFamily="18" charset="0"/>
              </a:rPr>
              <a:t>Nitrates: 10 to 40 ppm</a:t>
            </a:r>
          </a:p>
          <a:p>
            <a:pPr marL="342900" marR="0" lvl="0" indent="-342900" algn="just">
              <a:spcBef>
                <a:spcPts val="0"/>
              </a:spcBef>
              <a:spcAft>
                <a:spcPts val="0"/>
              </a:spcAft>
              <a:buFont typeface="Symbol" pitchFamily="2" charset="2"/>
              <a:buChar char=""/>
            </a:pPr>
            <a:r>
              <a:rPr lang="en-US" sz="2500" b="0" dirty="0">
                <a:solidFill>
                  <a:srgbClr val="013B6C"/>
                </a:solidFill>
                <a:effectLst/>
                <a:latin typeface="+mn-lt"/>
                <a:ea typeface="Times New Roman" panose="02020603050405020304" pitchFamily="18" charset="0"/>
              </a:rPr>
              <a:t>Nitrites: less than 0.2 ppm</a:t>
            </a:r>
          </a:p>
          <a:p>
            <a:pPr marL="228600" marR="0" algn="just">
              <a:spcBef>
                <a:spcPts val="0"/>
              </a:spcBef>
              <a:spcAft>
                <a:spcPts val="0"/>
              </a:spcAft>
            </a:pPr>
            <a:r>
              <a:rPr lang="en-US" sz="2500" b="0" dirty="0">
                <a:solidFill>
                  <a:srgbClr val="013B6C"/>
                </a:solidFill>
                <a:effectLst/>
                <a:latin typeface="+mn-lt"/>
                <a:ea typeface="Times New Roman" panose="02020603050405020304" pitchFamily="18" charset="0"/>
              </a:rPr>
              <a:t> </a:t>
            </a:r>
          </a:p>
          <a:p>
            <a:pPr marL="228600" marR="0" algn="just">
              <a:spcBef>
                <a:spcPts val="0"/>
              </a:spcBef>
              <a:spcAft>
                <a:spcPts val="0"/>
              </a:spcAft>
            </a:pPr>
            <a:r>
              <a:rPr lang="en-US" sz="2500" b="0" dirty="0">
                <a:solidFill>
                  <a:srgbClr val="013B6C"/>
                </a:solidFill>
                <a:effectLst/>
                <a:latin typeface="+mn-lt"/>
                <a:ea typeface="Times New Roman" panose="02020603050405020304" pitchFamily="18" charset="0"/>
              </a:rPr>
              <a:t>For more information on making your tap water safe for your fish, please visit:</a:t>
            </a:r>
          </a:p>
          <a:p>
            <a:pPr marL="228600" marR="0" algn="just">
              <a:spcBef>
                <a:spcPts val="0"/>
              </a:spcBef>
              <a:spcAft>
                <a:spcPts val="0"/>
              </a:spcAft>
            </a:pPr>
            <a:r>
              <a:rPr lang="en-US" sz="2500" b="0" u="sng" dirty="0">
                <a:solidFill>
                  <a:srgbClr val="013B6C"/>
                </a:solidFill>
                <a:effectLst/>
                <a:latin typeface="+mn-lt"/>
                <a:ea typeface="Times New Roman" panose="02020603050405020304" pitchFamily="18" charset="0"/>
                <a:hlinkClick r:id="rId3">
                  <a:extLst>
                    <a:ext uri="{A12FA001-AC4F-418D-AE19-62706E023703}">
                      <ahyp:hlinkClr xmlns:ahyp="http://schemas.microsoft.com/office/drawing/2018/hyperlinkcolor" val="tx"/>
                    </a:ext>
                  </a:extLst>
                </a:hlinkClick>
              </a:rPr>
              <a:t>http://www.theaquariumwiki.org/wiki/How_to_make_tap_water_safe_for_fish</a:t>
            </a:r>
            <a:endParaRPr lang="en-US" sz="2500" b="0" dirty="0">
              <a:solidFill>
                <a:srgbClr val="013B6C"/>
              </a:solidFill>
              <a:effectLst/>
              <a:latin typeface="+mn-lt"/>
              <a:ea typeface="Times New Roman" panose="02020603050405020304" pitchFamily="18" charset="0"/>
            </a:endParaRPr>
          </a:p>
          <a:p>
            <a:pPr marL="228600" marR="0" algn="just">
              <a:spcBef>
                <a:spcPts val="0"/>
              </a:spcBef>
              <a:spcAft>
                <a:spcPts val="0"/>
              </a:spcAft>
            </a:pPr>
            <a:r>
              <a:rPr lang="en-US" sz="2500" b="0" u="sng" dirty="0">
                <a:solidFill>
                  <a:srgbClr val="013B6C"/>
                </a:solidFill>
                <a:effectLst/>
                <a:latin typeface="+mn-lt"/>
                <a:ea typeface="Times New Roman" panose="02020603050405020304" pitchFamily="18" charset="0"/>
                <a:hlinkClick r:id="rId4">
                  <a:extLst>
                    <a:ext uri="{A12FA001-AC4F-418D-AE19-62706E023703}">
                      <ahyp:hlinkClr xmlns:ahyp="http://schemas.microsoft.com/office/drawing/2018/hyperlinkcolor" val="tx"/>
                    </a:ext>
                  </a:extLst>
                </a:hlinkClick>
              </a:rPr>
              <a:t>http://fishbase.org/home.htm</a:t>
            </a:r>
            <a:endParaRPr lang="en-US" sz="2500" b="0" dirty="0">
              <a:solidFill>
                <a:srgbClr val="013B6C"/>
              </a:solidFill>
              <a:effectLst/>
              <a:latin typeface="+mn-lt"/>
              <a:ea typeface="Times New Roman" panose="02020603050405020304" pitchFamily="18" charset="0"/>
            </a:endParaRPr>
          </a:p>
        </p:txBody>
      </p:sp>
      <p:sp>
        <p:nvSpPr>
          <p:cNvPr id="7" name="Home &gt; Birds">
            <a:extLst>
              <a:ext uri="{FF2B5EF4-FFF2-40B4-BE49-F238E27FC236}">
                <a16:creationId xmlns:a16="http://schemas.microsoft.com/office/drawing/2014/main" id="{7738B598-F7FE-E6E5-FC14-10E249C18F5D}"/>
              </a:ext>
            </a:extLst>
          </p:cNvPr>
          <p:cNvSpPr txBox="1"/>
          <p:nvPr/>
        </p:nvSpPr>
        <p:spPr>
          <a:xfrm>
            <a:off x="291373" y="1069639"/>
            <a:ext cx="2018181"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500">
                <a:solidFill>
                  <a:srgbClr val="5E5E5E"/>
                </a:solidFill>
              </a:defRPr>
            </a:pPr>
            <a:r>
              <a:rPr u="sng" dirty="0">
                <a:solidFill>
                  <a:srgbClr val="013B6C"/>
                </a:solidFill>
                <a:hlinkClick r:id="rId5" action="ppaction://hlinksldjump">
                  <a:extLst>
                    <a:ext uri="{A12FA001-AC4F-418D-AE19-62706E023703}">
                      <ahyp:hlinkClr xmlns:ahyp="http://schemas.microsoft.com/office/drawing/2018/hyperlinkcolor" val="tx"/>
                    </a:ext>
                  </a:extLst>
                </a:hlinkClick>
              </a:rPr>
              <a:t>Home</a:t>
            </a:r>
            <a:r>
              <a:rPr dirty="0">
                <a:solidFill>
                  <a:srgbClr val="013B6C"/>
                </a:solidFill>
              </a:rPr>
              <a:t> &gt; </a:t>
            </a:r>
            <a:r>
              <a:rPr lang="en-US" u="sng" dirty="0">
                <a:solidFill>
                  <a:srgbClr val="013B6C"/>
                </a:solidFill>
                <a:hlinkClick r:id="rId6" action="ppaction://hlinksldjump">
                  <a:extLst>
                    <a:ext uri="{A12FA001-AC4F-418D-AE19-62706E023703}">
                      <ahyp:hlinkClr xmlns:ahyp="http://schemas.microsoft.com/office/drawing/2018/hyperlinkcolor" val="tx"/>
                    </a:ext>
                  </a:extLst>
                </a:hlinkClick>
              </a:rPr>
              <a:t>Fish</a:t>
            </a:r>
            <a:endParaRPr u="sng" dirty="0">
              <a:solidFill>
                <a:srgbClr val="013B6C"/>
              </a:solidFill>
              <a:hlinkClick r:id="rId7" action="ppaction://hlinksldjump">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7234474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a:extLst>
              <a:ext uri="{FF2B5EF4-FFF2-40B4-BE49-F238E27FC236}">
                <a16:creationId xmlns:a16="http://schemas.microsoft.com/office/drawing/2014/main" id="{08E41E9A-4642-8792-7A3E-32FE652FEB0D}"/>
              </a:ext>
            </a:extLst>
          </p:cNvPr>
          <p:cNvGrpSpPr/>
          <p:nvPr/>
        </p:nvGrpSpPr>
        <p:grpSpPr>
          <a:xfrm>
            <a:off x="638700" y="2264342"/>
            <a:ext cx="14297968" cy="605698"/>
            <a:chOff x="243840" y="-393897"/>
            <a:chExt cx="14297967" cy="605697"/>
          </a:xfrm>
        </p:grpSpPr>
        <p:sp>
          <p:nvSpPr>
            <p:cNvPr id="5" name="Home">
              <a:extLst>
                <a:ext uri="{FF2B5EF4-FFF2-40B4-BE49-F238E27FC236}">
                  <a16:creationId xmlns:a16="http://schemas.microsoft.com/office/drawing/2014/main" id="{C66240FB-B13E-F20C-716C-1776CBB41CFC}"/>
                </a:ext>
              </a:extLst>
            </p:cNvPr>
            <p:cNvSpPr txBox="1"/>
            <p:nvPr/>
          </p:nvSpPr>
          <p:spPr>
            <a:xfrm>
              <a:off x="243840" y="-393896"/>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2" action="ppaction://hlinksldjump"/>
                </a:defRPr>
              </a:lvl1pPr>
            </a:lstStyle>
            <a:p>
              <a:pPr>
                <a:defRPr u="none"/>
              </a:pPr>
              <a:r>
                <a:rPr u="sng" dirty="0">
                  <a:solidFill>
                    <a:srgbClr val="013B6C"/>
                  </a:solidFill>
                  <a:hlinkClick r:id="rId2" action="ppaction://hlinksldjump">
                    <a:extLst>
                      <a:ext uri="{A12FA001-AC4F-418D-AE19-62706E023703}">
                        <ahyp:hlinkClr xmlns:ahyp="http://schemas.microsoft.com/office/drawing/2018/hyperlinkcolor" val="tx"/>
                      </a:ext>
                    </a:extLst>
                  </a:hlinkClick>
                </a:rPr>
                <a:t>Home</a:t>
              </a:r>
            </a:p>
          </p:txBody>
        </p:sp>
        <p:sp>
          <p:nvSpPr>
            <p:cNvPr id="6" name="Cats">
              <a:extLst>
                <a:ext uri="{FF2B5EF4-FFF2-40B4-BE49-F238E27FC236}">
                  <a16:creationId xmlns:a16="http://schemas.microsoft.com/office/drawing/2014/main" id="{623C8EAA-36DD-C376-DE71-B281FB9DC4B0}"/>
                </a:ext>
              </a:extLst>
            </p:cNvPr>
            <p:cNvSpPr txBox="1"/>
            <p:nvPr/>
          </p:nvSpPr>
          <p:spPr>
            <a:xfrm>
              <a:off x="2285757" y="-393897"/>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3" action="ppaction://hlinksldjump"/>
                </a:defRPr>
              </a:lvl1pPr>
            </a:lstStyle>
            <a:p>
              <a:pPr>
                <a:defRPr u="none"/>
              </a:pPr>
              <a:r>
                <a:rPr u="sng" dirty="0">
                  <a:solidFill>
                    <a:srgbClr val="013B6C"/>
                  </a:solidFill>
                  <a:hlinkClick r:id="rId3" action="ppaction://hlinksldjump">
                    <a:extLst>
                      <a:ext uri="{A12FA001-AC4F-418D-AE19-62706E023703}">
                        <ahyp:hlinkClr xmlns:ahyp="http://schemas.microsoft.com/office/drawing/2018/hyperlinkcolor" val="tx"/>
                      </a:ext>
                    </a:extLst>
                  </a:hlinkClick>
                </a:rPr>
                <a:t>Cats</a:t>
              </a:r>
            </a:p>
          </p:txBody>
        </p:sp>
        <p:sp>
          <p:nvSpPr>
            <p:cNvPr id="7" name="Dogs">
              <a:extLst>
                <a:ext uri="{FF2B5EF4-FFF2-40B4-BE49-F238E27FC236}">
                  <a16:creationId xmlns:a16="http://schemas.microsoft.com/office/drawing/2014/main" id="{A39F28E0-93BF-8CB1-12AB-DEF93DF7EBB6}"/>
                </a:ext>
              </a:extLst>
            </p:cNvPr>
            <p:cNvSpPr txBox="1"/>
            <p:nvPr/>
          </p:nvSpPr>
          <p:spPr>
            <a:xfrm>
              <a:off x="4403440" y="-374726"/>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4" action="ppaction://hlinksldjump"/>
                </a:defRPr>
              </a:lvl1pPr>
            </a:lstStyle>
            <a:p>
              <a:pPr>
                <a:defRPr u="none"/>
              </a:pPr>
              <a:r>
                <a:rPr u="sng" dirty="0">
                  <a:solidFill>
                    <a:srgbClr val="013B6C"/>
                  </a:solidFill>
                  <a:hlinkClick r:id="rId4" action="ppaction://hlinksldjump">
                    <a:extLst>
                      <a:ext uri="{A12FA001-AC4F-418D-AE19-62706E023703}">
                        <ahyp:hlinkClr xmlns:ahyp="http://schemas.microsoft.com/office/drawing/2018/hyperlinkcolor" val="tx"/>
                      </a:ext>
                    </a:extLst>
                  </a:hlinkClick>
                </a:rPr>
                <a:t>Dogs</a:t>
              </a:r>
            </a:p>
          </p:txBody>
        </p:sp>
        <p:sp>
          <p:nvSpPr>
            <p:cNvPr id="8" name="Birds">
              <a:extLst>
                <a:ext uri="{FF2B5EF4-FFF2-40B4-BE49-F238E27FC236}">
                  <a16:creationId xmlns:a16="http://schemas.microsoft.com/office/drawing/2014/main" id="{0DCA4CBA-BEDC-BFD2-FC57-19460E48B9E1}"/>
                </a:ext>
              </a:extLst>
            </p:cNvPr>
            <p:cNvSpPr txBox="1"/>
            <p:nvPr/>
          </p:nvSpPr>
          <p:spPr>
            <a:xfrm>
              <a:off x="6963421" y="-393896"/>
              <a:ext cx="1586978"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5" action="ppaction://hlinksldjump"/>
                </a:defRPr>
              </a:lvl1pPr>
            </a:lstStyle>
            <a:p>
              <a:pPr>
                <a:defRPr u="none"/>
              </a:pPr>
              <a:r>
                <a:rPr u="sng" dirty="0">
                  <a:solidFill>
                    <a:srgbClr val="013B6C"/>
                  </a:solidFill>
                  <a:hlinkClick r:id="rId5" action="ppaction://hlinksldjump">
                    <a:extLst>
                      <a:ext uri="{A12FA001-AC4F-418D-AE19-62706E023703}">
                        <ahyp:hlinkClr xmlns:ahyp="http://schemas.microsoft.com/office/drawing/2018/hyperlinkcolor" val="tx"/>
                      </a:ext>
                    </a:extLst>
                  </a:hlinkClick>
                </a:rPr>
                <a:t>Birds</a:t>
              </a:r>
            </a:p>
          </p:txBody>
        </p:sp>
        <p:sp>
          <p:nvSpPr>
            <p:cNvPr id="9" name="Fish">
              <a:extLst>
                <a:ext uri="{FF2B5EF4-FFF2-40B4-BE49-F238E27FC236}">
                  <a16:creationId xmlns:a16="http://schemas.microsoft.com/office/drawing/2014/main" id="{78DB0977-964D-3686-D3D9-B47EE61CFF7E}"/>
                </a:ext>
              </a:extLst>
            </p:cNvPr>
            <p:cNvSpPr txBox="1"/>
            <p:nvPr/>
          </p:nvSpPr>
          <p:spPr>
            <a:xfrm>
              <a:off x="9203281" y="-393896"/>
              <a:ext cx="1586979"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6" action="ppaction://hlinksldjump">
                    <a:extLst>
                      <a:ext uri="{A12FA001-AC4F-418D-AE19-62706E023703}">
                        <ahyp:hlinkClr xmlns:ahyp="http://schemas.microsoft.com/office/drawing/2018/hyperlinkcolor" val="tx"/>
                      </a:ext>
                    </a:extLst>
                  </a:hlinkClick>
                </a:rPr>
                <a:t>Fish</a:t>
              </a:r>
              <a:endParaRPr dirty="0">
                <a:solidFill>
                  <a:srgbClr val="013B6C"/>
                </a:solidFill>
              </a:endParaRPr>
            </a:p>
          </p:txBody>
        </p:sp>
        <p:sp>
          <p:nvSpPr>
            <p:cNvPr id="10" name="Small animals">
              <a:extLst>
                <a:ext uri="{FF2B5EF4-FFF2-40B4-BE49-F238E27FC236}">
                  <a16:creationId xmlns:a16="http://schemas.microsoft.com/office/drawing/2014/main" id="{A26CEA03-AA2B-33F3-6E6E-ACDC05E9E0AE}"/>
                </a:ext>
              </a:extLst>
            </p:cNvPr>
            <p:cNvSpPr txBox="1"/>
            <p:nvPr/>
          </p:nvSpPr>
          <p:spPr>
            <a:xfrm>
              <a:off x="11443141" y="-393896"/>
              <a:ext cx="3098666" cy="586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7" action="ppaction://hlinksldjump">
                    <a:extLst>
                      <a:ext uri="{A12FA001-AC4F-418D-AE19-62706E023703}">
                        <ahyp:hlinkClr xmlns:ahyp="http://schemas.microsoft.com/office/drawing/2018/hyperlinkcolor" val="tx"/>
                      </a:ext>
                    </a:extLst>
                  </a:hlinkClick>
                </a:rPr>
                <a:t>Small animals</a:t>
              </a:r>
              <a:endParaRPr dirty="0">
                <a:solidFill>
                  <a:srgbClr val="013B6C"/>
                </a:solidFill>
              </a:endParaRPr>
            </a:p>
          </p:txBody>
        </p:sp>
      </p:grpSp>
      <p:grpSp>
        <p:nvGrpSpPr>
          <p:cNvPr id="11" name="Group">
            <a:extLst>
              <a:ext uri="{FF2B5EF4-FFF2-40B4-BE49-F238E27FC236}">
                <a16:creationId xmlns:a16="http://schemas.microsoft.com/office/drawing/2014/main" id="{63FF8114-1573-F33F-31A9-4AB0622367F4}"/>
              </a:ext>
            </a:extLst>
          </p:cNvPr>
          <p:cNvGrpSpPr/>
          <p:nvPr/>
        </p:nvGrpSpPr>
        <p:grpSpPr>
          <a:xfrm>
            <a:off x="19736510" y="2299704"/>
            <a:ext cx="3752754" cy="515805"/>
            <a:chOff x="0" y="0"/>
            <a:chExt cx="3752753" cy="515803"/>
          </a:xfrm>
        </p:grpSpPr>
        <p:sp>
          <p:nvSpPr>
            <p:cNvPr id="12" name="search now">
              <a:extLst>
                <a:ext uri="{FF2B5EF4-FFF2-40B4-BE49-F238E27FC236}">
                  <a16:creationId xmlns:a16="http://schemas.microsoft.com/office/drawing/2014/main" id="{EAFC3B10-8320-D359-BF21-F8B67F63A734}"/>
                </a:ext>
              </a:extLst>
            </p:cNvPr>
            <p:cNvSpPr/>
            <p:nvPr/>
          </p:nvSpPr>
          <p:spPr>
            <a:xfrm>
              <a:off x="511187" y="0"/>
              <a:ext cx="3241567" cy="515804"/>
            </a:xfrm>
            <a:prstGeom prst="roundRect">
              <a:avLst>
                <a:gd name="adj" fmla="val 25450"/>
              </a:avLst>
            </a:prstGeom>
            <a:noFill/>
            <a:ln w="25400" cap="flat">
              <a:solidFill>
                <a:srgbClr val="BDBDBD"/>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2400" b="0">
                  <a:solidFill>
                    <a:srgbClr val="929292"/>
                  </a:solidFill>
                  <a:latin typeface="Times New Roman"/>
                  <a:ea typeface="Times New Roman"/>
                  <a:cs typeface="Times New Roman"/>
                  <a:sym typeface="Times New Roman"/>
                </a:defRPr>
              </a:lvl1pPr>
            </a:lstStyle>
            <a:p>
              <a:r>
                <a:t>  search now</a:t>
              </a:r>
            </a:p>
          </p:txBody>
        </p:sp>
        <p:sp>
          <p:nvSpPr>
            <p:cNvPr id="13" name="Search">
              <a:extLst>
                <a:ext uri="{FF2B5EF4-FFF2-40B4-BE49-F238E27FC236}">
                  <a16:creationId xmlns:a16="http://schemas.microsoft.com/office/drawing/2014/main" id="{7328356E-26D4-0730-FDBD-D872EBE6CA37}"/>
                </a:ext>
              </a:extLst>
            </p:cNvPr>
            <p:cNvSpPr/>
            <p:nvPr/>
          </p:nvSpPr>
          <p:spPr>
            <a:xfrm>
              <a:off x="0" y="67133"/>
              <a:ext cx="325529" cy="381538"/>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676767"/>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4" name="Evidence-based pet care advice for every pet lover">
            <a:extLst>
              <a:ext uri="{FF2B5EF4-FFF2-40B4-BE49-F238E27FC236}">
                <a16:creationId xmlns:a16="http://schemas.microsoft.com/office/drawing/2014/main" id="{A2CB11AB-1833-21AB-6F20-5D89F784D830}"/>
              </a:ext>
            </a:extLst>
          </p:cNvPr>
          <p:cNvSpPr txBox="1"/>
          <p:nvPr/>
        </p:nvSpPr>
        <p:spPr>
          <a:xfrm>
            <a:off x="5224879" y="1277015"/>
            <a:ext cx="6867653" cy="434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lnSpc>
                <a:spcPts val="4200"/>
              </a:lnSpc>
              <a:defRPr sz="2333" b="0">
                <a:solidFill>
                  <a:srgbClr val="003B6D"/>
                </a:solidFill>
                <a:latin typeface="Arial"/>
                <a:ea typeface="Arial"/>
                <a:cs typeface="Arial"/>
                <a:sym typeface="Arial"/>
              </a:defRPr>
            </a:lvl1pPr>
          </a:lstStyle>
          <a:p>
            <a:r>
              <a:t>Evidence-based pet care advice for every pet lover </a:t>
            </a:r>
          </a:p>
        </p:txBody>
      </p:sp>
      <p:sp>
        <p:nvSpPr>
          <p:cNvPr id="15" name="A+">
            <a:extLst>
              <a:ext uri="{FF2B5EF4-FFF2-40B4-BE49-F238E27FC236}">
                <a16:creationId xmlns:a16="http://schemas.microsoft.com/office/drawing/2014/main" id="{FCAA1513-AF33-C393-0BEF-B9D87A57D187}"/>
              </a:ext>
            </a:extLst>
          </p:cNvPr>
          <p:cNvSpPr txBox="1"/>
          <p:nvPr/>
        </p:nvSpPr>
        <p:spPr>
          <a:xfrm>
            <a:off x="18496264" y="1063081"/>
            <a:ext cx="927193" cy="64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300" b="0">
                <a:solidFill>
                  <a:srgbClr val="7198C8"/>
                </a:solidFill>
                <a:latin typeface="Arial Black"/>
                <a:ea typeface="Arial Black"/>
                <a:cs typeface="Arial Black"/>
                <a:sym typeface="Arial Black"/>
              </a:defRPr>
            </a:lvl1pPr>
          </a:lstStyle>
          <a:p>
            <a:r>
              <a:rPr sz="3500" dirty="0"/>
              <a:t>A+</a:t>
            </a:r>
          </a:p>
        </p:txBody>
      </p:sp>
      <p:pic>
        <p:nvPicPr>
          <p:cNvPr id="16" name="Graphic 15" descr="Radio microphone with solid fill">
            <a:extLst>
              <a:ext uri="{FF2B5EF4-FFF2-40B4-BE49-F238E27FC236}">
                <a16:creationId xmlns:a16="http://schemas.microsoft.com/office/drawing/2014/main" id="{999988C5-20CA-5C06-5CDE-F24C763E51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508928" y="1019453"/>
            <a:ext cx="639240" cy="639240"/>
          </a:xfrm>
          <a:prstGeom prst="rect">
            <a:avLst/>
          </a:prstGeom>
        </p:spPr>
      </p:pic>
      <p:pic>
        <p:nvPicPr>
          <p:cNvPr id="17" name="Graphic 16" descr="User with solid fill">
            <a:extLst>
              <a:ext uri="{FF2B5EF4-FFF2-40B4-BE49-F238E27FC236}">
                <a16:creationId xmlns:a16="http://schemas.microsoft.com/office/drawing/2014/main" id="{E019D02E-0E39-3189-FD32-C0A0882C3F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319110" y="929950"/>
            <a:ext cx="730098" cy="730098"/>
          </a:xfrm>
          <a:prstGeom prst="rect">
            <a:avLst/>
          </a:prstGeom>
        </p:spPr>
      </p:pic>
      <p:sp>
        <p:nvSpPr>
          <p:cNvPr id="18" name="Rounded Rectangle 17">
            <a:extLst>
              <a:ext uri="{FF2B5EF4-FFF2-40B4-BE49-F238E27FC236}">
                <a16:creationId xmlns:a16="http://schemas.microsoft.com/office/drawing/2014/main" id="{DD5DFBEC-0CB2-A6CF-2BC5-B58AEC36FD37}"/>
              </a:ext>
            </a:extLst>
          </p:cNvPr>
          <p:cNvSpPr/>
          <p:nvPr/>
        </p:nvSpPr>
        <p:spPr>
          <a:xfrm>
            <a:off x="21220150" y="1093023"/>
            <a:ext cx="1452257" cy="476726"/>
          </a:xfrm>
          <a:prstGeom prst="roundRect">
            <a:avLst/>
          </a:prstGeom>
          <a:solidFill>
            <a:srgbClr val="6599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mn-lt"/>
                <a:ea typeface="+mn-ea"/>
                <a:cs typeface="+mn-cs"/>
                <a:sym typeface="Helvetica Neue Medium"/>
                <a:hlinkClick r:id="rId12" action="ppaction://hlinksldjump">
                  <a:extLst>
                    <a:ext uri="{A12FA001-AC4F-418D-AE19-62706E023703}">
                      <ahyp:hlinkClr xmlns:ahyp="http://schemas.microsoft.com/office/drawing/2018/hyperlinkcolor" val="tx"/>
                    </a:ext>
                  </a:extLst>
                </a:hlinkClick>
              </a:rPr>
              <a:t>Sign in</a:t>
            </a:r>
            <a:endParaRPr kumimoji="0" lang="en-US" sz="2800" b="0" i="0" u="none" strike="noStrike" cap="none" spc="0" normalizeH="0" baseline="0" dirty="0">
              <a:ln>
                <a:noFill/>
              </a:ln>
              <a:solidFill>
                <a:schemeClr val="bg1"/>
              </a:solidFill>
              <a:effectLst/>
              <a:uFillTx/>
              <a:latin typeface="+mn-lt"/>
              <a:ea typeface="+mn-ea"/>
              <a:cs typeface="+mn-cs"/>
              <a:sym typeface="Helvetica Neue Medium"/>
            </a:endParaRPr>
          </a:p>
        </p:txBody>
      </p:sp>
      <p:sp>
        <p:nvSpPr>
          <p:cNvPr id="19" name="Small animals">
            <a:extLst>
              <a:ext uri="{FF2B5EF4-FFF2-40B4-BE49-F238E27FC236}">
                <a16:creationId xmlns:a16="http://schemas.microsoft.com/office/drawing/2014/main" id="{5503E18A-2F6E-4B60-82C3-753F2D04CB56}"/>
              </a:ext>
            </a:extLst>
          </p:cNvPr>
          <p:cNvSpPr txBox="1"/>
          <p:nvPr/>
        </p:nvSpPr>
        <p:spPr>
          <a:xfrm>
            <a:off x="16963373" y="2228983"/>
            <a:ext cx="3098666" cy="5865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lang="en-US" dirty="0">
                <a:solidFill>
                  <a:srgbClr val="676767"/>
                </a:solidFill>
                <a:hlinkClick r:id="rId12" action="ppaction://hlinksldjump">
                  <a:extLst>
                    <a:ext uri="{A12FA001-AC4F-418D-AE19-62706E023703}">
                      <ahyp:hlinkClr xmlns:ahyp="http://schemas.microsoft.com/office/drawing/2018/hyperlinkcolor" val="tx"/>
                    </a:ext>
                  </a:extLst>
                </a:hlinkClick>
              </a:rPr>
              <a:t>Contact us</a:t>
            </a:r>
            <a:endParaRPr dirty="0">
              <a:solidFill>
                <a:srgbClr val="676767"/>
              </a:solidFill>
            </a:endParaRPr>
          </a:p>
        </p:txBody>
      </p:sp>
      <p:pic>
        <p:nvPicPr>
          <p:cNvPr id="20" name="Graphic 19" descr="Receiver with solid fill">
            <a:extLst>
              <a:ext uri="{FF2B5EF4-FFF2-40B4-BE49-F238E27FC236}">
                <a16:creationId xmlns:a16="http://schemas.microsoft.com/office/drawing/2014/main" id="{D082591C-EB29-BAE9-D388-56A47DB0E6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864787" y="907364"/>
            <a:ext cx="761142" cy="761142"/>
          </a:xfrm>
          <a:prstGeom prst="rect">
            <a:avLst/>
          </a:prstGeom>
        </p:spPr>
      </p:pic>
      <p:sp>
        <p:nvSpPr>
          <p:cNvPr id="21" name="Home &gt; Birds">
            <a:extLst>
              <a:ext uri="{FF2B5EF4-FFF2-40B4-BE49-F238E27FC236}">
                <a16:creationId xmlns:a16="http://schemas.microsoft.com/office/drawing/2014/main" id="{FAB3200A-AF24-095E-13E5-174E1B9B826F}"/>
              </a:ext>
            </a:extLst>
          </p:cNvPr>
          <p:cNvSpPr txBox="1"/>
          <p:nvPr/>
        </p:nvSpPr>
        <p:spPr>
          <a:xfrm>
            <a:off x="11699624" y="4392904"/>
            <a:ext cx="12167851" cy="74892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algn="just">
              <a:spcBef>
                <a:spcPts val="0"/>
              </a:spcBef>
              <a:spcAft>
                <a:spcPts val="0"/>
              </a:spcAft>
            </a:pPr>
            <a:r>
              <a:rPr lang="en-US" sz="2400" dirty="0">
                <a:solidFill>
                  <a:srgbClr val="013B6C"/>
                </a:solidFill>
                <a:effectLst/>
                <a:latin typeface="+mn-lt"/>
                <a:ea typeface="Times New Roman" panose="02020603050405020304" pitchFamily="18" charset="0"/>
              </a:rPr>
              <a:t>Sometimes we want a pet in our life but think it’s impossible because we are not home enough to take care of it, or we don’t have enough room. Consider adopting a small animal such as a hermit crab, mouse, gerbil, hamster, guinea pig, or even a chinchilla! Depending on which type of animal you adopt, you can provide a comfortable environment using anything from small to large cages or glass aquariums. You will also need to provide amenities for your new pet, such as bedding or substrate, toys, an exercise wheel, a water dish or drip bottle, a food dish, and grooming equipment. You also need to consider if your new pet will need a friend or if it will be happy living alone. Our “</a:t>
            </a:r>
            <a:r>
              <a:rPr lang="en-US" sz="2400" dirty="0" err="1">
                <a:solidFill>
                  <a:srgbClr val="013B6C"/>
                </a:solidFill>
                <a:effectLst/>
                <a:latin typeface="+mn-lt"/>
                <a:ea typeface="Times New Roman" panose="02020603050405020304" pitchFamily="18" charset="0"/>
              </a:rPr>
              <a:t>Pexperts</a:t>
            </a:r>
            <a:r>
              <a:rPr lang="en-US" sz="2400" dirty="0">
                <a:solidFill>
                  <a:srgbClr val="013B6C"/>
                </a:solidFill>
                <a:effectLst/>
                <a:latin typeface="+mn-lt"/>
                <a:ea typeface="Times New Roman" panose="02020603050405020304" pitchFamily="18" charset="0"/>
              </a:rPr>
              <a:t>” are here to help you decide which pet is right for you and how to provide them with a happy home. Schedule a consultation with us today!</a:t>
            </a:r>
          </a:p>
          <a:p>
            <a:pPr marL="0" marR="0" algn="just">
              <a:spcBef>
                <a:spcPts val="0"/>
              </a:spcBef>
              <a:spcAft>
                <a:spcPts val="0"/>
              </a:spcAft>
            </a:pPr>
            <a:r>
              <a:rPr lang="en-US" sz="2400" dirty="0">
                <a:solidFill>
                  <a:srgbClr val="013B6C"/>
                </a:solidFill>
                <a:effectLst/>
                <a:latin typeface="+mn-lt"/>
                <a:ea typeface="Times New Roman" panose="02020603050405020304" pitchFamily="18" charset="0"/>
              </a:rPr>
              <a:t> </a:t>
            </a:r>
          </a:p>
          <a:p>
            <a:pPr marL="0" marR="0" algn="just">
              <a:spcBef>
                <a:spcPts val="0"/>
              </a:spcBef>
              <a:spcAft>
                <a:spcPts val="0"/>
              </a:spcAft>
            </a:pPr>
            <a:r>
              <a:rPr lang="en-US" sz="2400" dirty="0">
                <a:solidFill>
                  <a:srgbClr val="013B6C"/>
                </a:solidFill>
                <a:effectLst/>
                <a:latin typeface="+mn-lt"/>
                <a:ea typeface="Times New Roman" panose="02020603050405020304" pitchFamily="18" charset="0"/>
              </a:rPr>
              <a:t>Here are some resources to get you started: </a:t>
            </a:r>
          </a:p>
          <a:p>
            <a:pPr marL="0" marR="0" algn="just">
              <a:spcBef>
                <a:spcPts val="0"/>
              </a:spcBef>
              <a:spcAft>
                <a:spcPts val="0"/>
              </a:spcAft>
            </a:pPr>
            <a:r>
              <a:rPr lang="en-US" sz="2400" dirty="0">
                <a:solidFill>
                  <a:srgbClr val="013B6C"/>
                </a:solidFill>
                <a:effectLst/>
                <a:latin typeface="+mn-lt"/>
                <a:ea typeface="Times New Roman" panose="02020603050405020304" pitchFamily="18" charset="0"/>
              </a:rPr>
              <a:t>Guinea Pig Care: </a:t>
            </a:r>
            <a:r>
              <a:rPr lang="en-US" sz="2400" u="sng" dirty="0">
                <a:solidFill>
                  <a:srgbClr val="013B6C"/>
                </a:solidFill>
                <a:effectLst/>
                <a:latin typeface="+mn-lt"/>
                <a:ea typeface="Times New Roman" panose="02020603050405020304" pitchFamily="18" charset="0"/>
                <a:hlinkClick r:id="rId15">
                  <a:extLst>
                    <a:ext uri="{A12FA001-AC4F-418D-AE19-62706E023703}">
                      <ahyp:hlinkClr xmlns:ahyp="http://schemas.microsoft.com/office/drawing/2018/hyperlinkcolor" val="tx"/>
                    </a:ext>
                  </a:extLst>
                </a:hlinkClick>
              </a:rPr>
              <a:t>https://www.animalhumanesociety.org/adoption/guinea-pig-care</a:t>
            </a:r>
            <a:endParaRPr lang="en-US" sz="2400" dirty="0">
              <a:solidFill>
                <a:srgbClr val="013B6C"/>
              </a:solidFill>
              <a:effectLst/>
              <a:latin typeface="+mn-lt"/>
              <a:ea typeface="Times New Roman" panose="02020603050405020304" pitchFamily="18" charset="0"/>
            </a:endParaRPr>
          </a:p>
          <a:p>
            <a:pPr marL="0" marR="0" algn="just">
              <a:spcBef>
                <a:spcPts val="0"/>
              </a:spcBef>
              <a:spcAft>
                <a:spcPts val="0"/>
              </a:spcAft>
            </a:pPr>
            <a:r>
              <a:rPr lang="en-US" sz="2400" dirty="0">
                <a:solidFill>
                  <a:srgbClr val="013B6C"/>
                </a:solidFill>
                <a:effectLst/>
                <a:latin typeface="+mn-lt"/>
                <a:ea typeface="Times New Roman" panose="02020603050405020304" pitchFamily="18" charset="0"/>
              </a:rPr>
              <a:t>Mouse Care: </a:t>
            </a:r>
            <a:r>
              <a:rPr lang="en-US" sz="2400" u="sng" dirty="0">
                <a:solidFill>
                  <a:srgbClr val="013B6C"/>
                </a:solidFill>
                <a:effectLst/>
                <a:latin typeface="+mn-lt"/>
                <a:ea typeface="Times New Roman" panose="02020603050405020304" pitchFamily="18" charset="0"/>
                <a:hlinkClick r:id="rId16">
                  <a:extLst>
                    <a:ext uri="{A12FA001-AC4F-418D-AE19-62706E023703}">
                      <ahyp:hlinkClr xmlns:ahyp="http://schemas.microsoft.com/office/drawing/2018/hyperlinkcolor" val="tx"/>
                    </a:ext>
                  </a:extLst>
                </a:hlinkClick>
              </a:rPr>
              <a:t>https://www.bluecross.org.uk/pet-advice/caring-your-mouse</a:t>
            </a:r>
            <a:endParaRPr lang="en-US" sz="2400" dirty="0">
              <a:solidFill>
                <a:srgbClr val="013B6C"/>
              </a:solidFill>
              <a:effectLst/>
              <a:latin typeface="+mn-lt"/>
              <a:ea typeface="Times New Roman" panose="02020603050405020304" pitchFamily="18" charset="0"/>
            </a:endParaRPr>
          </a:p>
          <a:p>
            <a:pPr marL="0" marR="0" algn="just">
              <a:spcBef>
                <a:spcPts val="0"/>
              </a:spcBef>
              <a:spcAft>
                <a:spcPts val="0"/>
              </a:spcAft>
            </a:pPr>
            <a:r>
              <a:rPr lang="en-US" sz="2400" dirty="0">
                <a:solidFill>
                  <a:srgbClr val="013B6C"/>
                </a:solidFill>
                <a:effectLst/>
                <a:latin typeface="+mn-lt"/>
                <a:ea typeface="Times New Roman" panose="02020603050405020304" pitchFamily="18" charset="0"/>
              </a:rPr>
              <a:t>Hermit Crab Care: </a:t>
            </a:r>
            <a:r>
              <a:rPr lang="en-US" sz="2400" u="sng" dirty="0">
                <a:solidFill>
                  <a:srgbClr val="013B6C"/>
                </a:solidFill>
                <a:effectLst/>
                <a:latin typeface="+mn-lt"/>
                <a:ea typeface="Times New Roman" panose="02020603050405020304" pitchFamily="18" charset="0"/>
                <a:hlinkClick r:id="rId17">
                  <a:extLst>
                    <a:ext uri="{A12FA001-AC4F-418D-AE19-62706E023703}">
                      <ahyp:hlinkClr xmlns:ahyp="http://schemas.microsoft.com/office/drawing/2018/hyperlinkcolor" val="tx"/>
                    </a:ext>
                  </a:extLst>
                </a:hlinkClick>
              </a:rPr>
              <a:t>https://pethermitcrabs.org/cage-habitat/</a:t>
            </a:r>
            <a:endParaRPr lang="en-US" sz="2400" dirty="0">
              <a:solidFill>
                <a:srgbClr val="013B6C"/>
              </a:solidFill>
              <a:effectLst/>
              <a:latin typeface="+mn-lt"/>
              <a:ea typeface="Times New Roman" panose="02020603050405020304" pitchFamily="18" charset="0"/>
            </a:endParaRPr>
          </a:p>
          <a:p>
            <a:pPr marL="0" marR="0" algn="just">
              <a:spcBef>
                <a:spcPts val="0"/>
              </a:spcBef>
              <a:spcAft>
                <a:spcPts val="0"/>
              </a:spcAft>
            </a:pPr>
            <a:r>
              <a:rPr lang="en-US" sz="2400" dirty="0">
                <a:solidFill>
                  <a:srgbClr val="013B6C"/>
                </a:solidFill>
                <a:effectLst/>
                <a:latin typeface="+mn-lt"/>
                <a:ea typeface="Times New Roman" panose="02020603050405020304" pitchFamily="18" charset="0"/>
              </a:rPr>
              <a:t>Chinchilla Care: </a:t>
            </a:r>
            <a:r>
              <a:rPr lang="en-US" sz="2400" u="sng" dirty="0">
                <a:solidFill>
                  <a:srgbClr val="013B6C"/>
                </a:solidFill>
                <a:effectLst/>
                <a:latin typeface="+mn-lt"/>
                <a:ea typeface="Times New Roman" panose="02020603050405020304" pitchFamily="18" charset="0"/>
                <a:hlinkClick r:id="rId18">
                  <a:extLst>
                    <a:ext uri="{A12FA001-AC4F-418D-AE19-62706E023703}">
                      <ahyp:hlinkClr xmlns:ahyp="http://schemas.microsoft.com/office/drawing/2018/hyperlinkcolor" val="tx"/>
                    </a:ext>
                  </a:extLst>
                </a:hlinkClick>
              </a:rPr>
              <a:t>https://chinchillacare.org/cage-habitat/</a:t>
            </a:r>
            <a:endParaRPr lang="en-US" sz="2400" dirty="0">
              <a:solidFill>
                <a:srgbClr val="013B6C"/>
              </a:solidFill>
              <a:effectLst/>
              <a:latin typeface="+mn-lt"/>
              <a:ea typeface="Times New Roman" panose="02020603050405020304" pitchFamily="18" charset="0"/>
            </a:endParaRPr>
          </a:p>
          <a:p>
            <a:pPr marL="0" marR="0" algn="just">
              <a:spcBef>
                <a:spcPts val="0"/>
              </a:spcBef>
              <a:spcAft>
                <a:spcPts val="0"/>
              </a:spcAft>
            </a:pPr>
            <a:r>
              <a:rPr lang="en-US" sz="2400" dirty="0">
                <a:solidFill>
                  <a:srgbClr val="013B6C"/>
                </a:solidFill>
                <a:effectLst/>
                <a:latin typeface="+mn-lt"/>
                <a:ea typeface="Times New Roman" panose="02020603050405020304" pitchFamily="18" charset="0"/>
              </a:rPr>
              <a:t>Gerbil Care: </a:t>
            </a:r>
            <a:r>
              <a:rPr lang="en-US" sz="2400" u="sng" dirty="0">
                <a:solidFill>
                  <a:srgbClr val="013B6C"/>
                </a:solidFill>
                <a:effectLst/>
                <a:latin typeface="+mn-lt"/>
                <a:ea typeface="Times New Roman" panose="02020603050405020304" pitchFamily="18" charset="0"/>
                <a:hlinkClick r:id="rId19">
                  <a:extLst>
                    <a:ext uri="{A12FA001-AC4F-418D-AE19-62706E023703}">
                      <ahyp:hlinkClr xmlns:ahyp="http://schemas.microsoft.com/office/drawing/2018/hyperlinkcolor" val="tx"/>
                    </a:ext>
                  </a:extLst>
                </a:hlinkClick>
              </a:rPr>
              <a:t>https://petgerbils.org/cage-habitat/</a:t>
            </a:r>
            <a:endParaRPr lang="en-US" sz="2400" dirty="0">
              <a:solidFill>
                <a:srgbClr val="013B6C"/>
              </a:solidFill>
              <a:effectLst/>
              <a:latin typeface="+mn-lt"/>
              <a:ea typeface="Times New Roman" panose="02020603050405020304" pitchFamily="18" charset="0"/>
            </a:endParaRPr>
          </a:p>
          <a:p>
            <a:pPr marL="0" marR="0" algn="just">
              <a:spcBef>
                <a:spcPts val="0"/>
              </a:spcBef>
              <a:spcAft>
                <a:spcPts val="0"/>
              </a:spcAft>
            </a:pPr>
            <a:r>
              <a:rPr lang="en-US" sz="2400" dirty="0">
                <a:solidFill>
                  <a:srgbClr val="013B6C"/>
                </a:solidFill>
                <a:effectLst/>
                <a:latin typeface="+mn-lt"/>
                <a:ea typeface="Times New Roman" panose="02020603050405020304" pitchFamily="18" charset="0"/>
              </a:rPr>
              <a:t>Hamster Care: </a:t>
            </a:r>
            <a:r>
              <a:rPr lang="en-US" sz="2400" u="sng" dirty="0">
                <a:solidFill>
                  <a:srgbClr val="013B6C"/>
                </a:solidFill>
                <a:effectLst/>
                <a:latin typeface="+mn-lt"/>
                <a:ea typeface="Times New Roman" panose="02020603050405020304" pitchFamily="18" charset="0"/>
                <a:hlinkClick r:id="rId20">
                  <a:extLst>
                    <a:ext uri="{A12FA001-AC4F-418D-AE19-62706E023703}">
                      <ahyp:hlinkClr xmlns:ahyp="http://schemas.microsoft.com/office/drawing/2018/hyperlinkcolor" val="tx"/>
                    </a:ext>
                  </a:extLst>
                </a:hlinkClick>
              </a:rPr>
              <a:t>https://www.pdsa.org.uk/taking-care-of-your-pet/looking-after-your-pet/small-pets/the-ideal-home-for-your-hamster</a:t>
            </a:r>
            <a:endParaRPr lang="en-US" sz="2400" dirty="0">
              <a:solidFill>
                <a:srgbClr val="013B6C"/>
              </a:solidFill>
              <a:effectLst/>
              <a:latin typeface="+mn-lt"/>
              <a:ea typeface="Times New Roman" panose="02020603050405020304" pitchFamily="18" charset="0"/>
            </a:endParaRPr>
          </a:p>
        </p:txBody>
      </p:sp>
      <p:sp>
        <p:nvSpPr>
          <p:cNvPr id="22" name="Rectangle">
            <a:extLst>
              <a:ext uri="{FF2B5EF4-FFF2-40B4-BE49-F238E27FC236}">
                <a16:creationId xmlns:a16="http://schemas.microsoft.com/office/drawing/2014/main" id="{DFEF0377-4106-FE16-3397-BEE3E0E44946}"/>
              </a:ext>
            </a:extLst>
          </p:cNvPr>
          <p:cNvSpPr/>
          <p:nvPr/>
        </p:nvSpPr>
        <p:spPr>
          <a:xfrm>
            <a:off x="713591" y="381616"/>
            <a:ext cx="4267287" cy="1501638"/>
          </a:xfrm>
          <a:prstGeom prst="rect">
            <a:avLst/>
          </a:prstGeom>
          <a:solidFill>
            <a:srgbClr val="003B6D"/>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23" name="Picture 22" descr="Large capital &quot;P&quot; in dark blue with two shadow layers of the &quot;P&quot; in light blue and gray. The words &quot;Paradigm Pet Professionals&quot; stacked on the right side of the Large capital &quot;P.&quot;&#10;&#10;">
            <a:extLst>
              <a:ext uri="{FF2B5EF4-FFF2-40B4-BE49-F238E27FC236}">
                <a16:creationId xmlns:a16="http://schemas.microsoft.com/office/drawing/2014/main" id="{D3D47785-4414-7392-00D9-2817E820266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97902" y="751137"/>
            <a:ext cx="3098667" cy="1327776"/>
          </a:xfrm>
          <a:prstGeom prst="rect">
            <a:avLst/>
          </a:prstGeom>
          <a:effectLst>
            <a:outerShdw blurRad="50800" dist="38100" dir="2700000" algn="tl" rotWithShape="0">
              <a:schemeClr val="tx2">
                <a:alpha val="40000"/>
              </a:schemeClr>
            </a:outerShdw>
          </a:effectLst>
        </p:spPr>
      </p:pic>
      <p:pic>
        <p:nvPicPr>
          <p:cNvPr id="24" name="Picture 23" descr="Two guinea pigs eating shaved carrots.">
            <a:extLst>
              <a:ext uri="{FF2B5EF4-FFF2-40B4-BE49-F238E27FC236}">
                <a16:creationId xmlns:a16="http://schemas.microsoft.com/office/drawing/2014/main" id="{EC0E360A-9932-92C8-718A-DC9CBA05711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78147" y="4527844"/>
            <a:ext cx="5138821" cy="3428022"/>
          </a:xfrm>
          <a:prstGeom prst="rect">
            <a:avLst/>
          </a:prstGeom>
        </p:spPr>
      </p:pic>
      <p:sp>
        <p:nvSpPr>
          <p:cNvPr id="25" name="Home &gt; Birds">
            <a:extLst>
              <a:ext uri="{FF2B5EF4-FFF2-40B4-BE49-F238E27FC236}">
                <a16:creationId xmlns:a16="http://schemas.microsoft.com/office/drawing/2014/main" id="{7262FF11-4A2B-B675-26C8-B5660DC4FDE3}"/>
              </a:ext>
            </a:extLst>
          </p:cNvPr>
          <p:cNvSpPr txBox="1"/>
          <p:nvPr/>
        </p:nvSpPr>
        <p:spPr>
          <a:xfrm>
            <a:off x="874671" y="3155913"/>
            <a:ext cx="3472105"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500">
                <a:solidFill>
                  <a:srgbClr val="5E5E5E"/>
                </a:solidFill>
              </a:defRPr>
            </a:pPr>
            <a:r>
              <a:rPr u="sng" dirty="0">
                <a:solidFill>
                  <a:srgbClr val="013B6C"/>
                </a:solidFill>
                <a:hlinkClick r:id="rId2" action="ppaction://hlinksldjump">
                  <a:extLst>
                    <a:ext uri="{A12FA001-AC4F-418D-AE19-62706E023703}">
                      <ahyp:hlinkClr xmlns:ahyp="http://schemas.microsoft.com/office/drawing/2018/hyperlinkcolor" val="tx"/>
                    </a:ext>
                  </a:extLst>
                </a:hlinkClick>
              </a:rPr>
              <a:t>Home</a:t>
            </a:r>
            <a:r>
              <a:rPr dirty="0">
                <a:solidFill>
                  <a:srgbClr val="013B6C"/>
                </a:solidFill>
              </a:rPr>
              <a:t> &gt; </a:t>
            </a:r>
            <a:r>
              <a:rPr lang="en-US" u="sng" dirty="0">
                <a:solidFill>
                  <a:srgbClr val="013B6C"/>
                </a:solidFill>
                <a:hlinkClick r:id="rId7" action="ppaction://hlinksldjump">
                  <a:extLst>
                    <a:ext uri="{A12FA001-AC4F-418D-AE19-62706E023703}">
                      <ahyp:hlinkClr xmlns:ahyp="http://schemas.microsoft.com/office/drawing/2018/hyperlinkcolor" val="tx"/>
                    </a:ext>
                  </a:extLst>
                </a:hlinkClick>
              </a:rPr>
              <a:t>small animals</a:t>
            </a:r>
            <a:endParaRPr u="sng" dirty="0">
              <a:solidFill>
                <a:srgbClr val="013B6C"/>
              </a:solidFill>
              <a:hlinkClick r:id="rId5" action="ppaction://hlinksldjump">
                <a:extLst>
                  <a:ext uri="{A12FA001-AC4F-418D-AE19-62706E023703}">
                    <ahyp:hlinkClr xmlns:ahyp="http://schemas.microsoft.com/office/drawing/2018/hyperlinkcolor" val="tx"/>
                  </a:ext>
                </a:extLst>
              </a:hlinkClick>
            </a:endParaRPr>
          </a:p>
        </p:txBody>
      </p:sp>
      <p:pic>
        <p:nvPicPr>
          <p:cNvPr id="26" name="Picture 25" descr="Person's hand feeding a ferret with an eye-dropper.">
            <a:extLst>
              <a:ext uri="{FF2B5EF4-FFF2-40B4-BE49-F238E27FC236}">
                <a16:creationId xmlns:a16="http://schemas.microsoft.com/office/drawing/2014/main" id="{E019B2F0-6B20-22B4-5A1B-9101BB96662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51551" y="4527844"/>
            <a:ext cx="5433570" cy="3428022"/>
          </a:xfrm>
          <a:prstGeom prst="rect">
            <a:avLst/>
          </a:prstGeom>
        </p:spPr>
      </p:pic>
      <p:pic>
        <p:nvPicPr>
          <p:cNvPr id="27" name="Picture 26" descr="Close-up of a python's head looking to the right.">
            <a:extLst>
              <a:ext uri="{FF2B5EF4-FFF2-40B4-BE49-F238E27FC236}">
                <a16:creationId xmlns:a16="http://schemas.microsoft.com/office/drawing/2014/main" id="{1CEE45CB-874E-9055-4D43-3E8C9221452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78147" y="8454112"/>
            <a:ext cx="5138820" cy="3428022"/>
          </a:xfrm>
          <a:prstGeom prst="rect">
            <a:avLst/>
          </a:prstGeom>
        </p:spPr>
      </p:pic>
      <p:pic>
        <p:nvPicPr>
          <p:cNvPr id="29" name="Picture 28" descr="A green frog on a branch&#10;&#10;Description automatically generated">
            <a:extLst>
              <a:ext uri="{FF2B5EF4-FFF2-40B4-BE49-F238E27FC236}">
                <a16:creationId xmlns:a16="http://schemas.microsoft.com/office/drawing/2014/main" id="{60FE01CF-FD3A-93E2-9ABD-897DC58BECB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751551" y="8408101"/>
            <a:ext cx="5520074" cy="3474033"/>
          </a:xfrm>
          <a:prstGeom prst="rect">
            <a:avLst/>
          </a:prstGeom>
        </p:spPr>
      </p:pic>
    </p:spTree>
    <p:extLst>
      <p:ext uri="{BB962C8B-B14F-4D97-AF65-F5344CB8AC3E}">
        <p14:creationId xmlns:p14="http://schemas.microsoft.com/office/powerpoint/2010/main" val="1877494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repeatCount="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Effect transition="in" filter="fade">
                                      <p:cBhvr>
                                        <p:cTn id="9" dur="10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mph" presetSubtype="2" fill="hold" nodeType="clickEffect">
                                  <p:stCondLst>
                                    <p:cond delay="0"/>
                                  </p:stCondLst>
                                  <p:childTnLst>
                                    <p:animClr clrSpc="rgb" dir="cw">
                                      <p:cBhvr>
                                        <p:cTn id="13" dur="2000" fill="hold"/>
                                        <p:tgtEl>
                                          <p:spTgt spid="16"/>
                                        </p:tgtEl>
                                        <p:attrNameLst>
                                          <p:attrName>fillcolor</p:attrName>
                                        </p:attrNameLst>
                                      </p:cBhvr>
                                      <p:to>
                                        <a:srgbClr val="013B6C"/>
                                      </p:to>
                                    </p:animClr>
                                    <p:set>
                                      <p:cBhvr>
                                        <p:cTn id="14" dur="2000" fill="hold"/>
                                        <p:tgtEl>
                                          <p:spTgt spid="16"/>
                                        </p:tgtEl>
                                        <p:attrNameLst>
                                          <p:attrName>fill.type</p:attrName>
                                        </p:attrNameLst>
                                      </p:cBhvr>
                                      <p:to>
                                        <p:strVal val="solid"/>
                                      </p:to>
                                    </p:set>
                                    <p:set>
                                      <p:cBhvr>
                                        <p:cTn id="15" dur="2000" fill="hold"/>
                                        <p:tgtEl>
                                          <p:spTgt spid="16"/>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2000" fill="hold"/>
                                        <p:tgtEl>
                                          <p:spTgt spid="17"/>
                                        </p:tgtEl>
                                        <p:attrNameLst>
                                          <p:attrName>fillcolor</p:attrName>
                                        </p:attrNameLst>
                                      </p:cBhvr>
                                      <p:to>
                                        <a:srgbClr val="013B6C"/>
                                      </p:to>
                                    </p:animClr>
                                    <p:set>
                                      <p:cBhvr>
                                        <p:cTn id="20" dur="2000" fill="hold"/>
                                        <p:tgtEl>
                                          <p:spTgt spid="17"/>
                                        </p:tgtEl>
                                        <p:attrNameLst>
                                          <p:attrName>fill.type</p:attrName>
                                        </p:attrNameLst>
                                      </p:cBhvr>
                                      <p:to>
                                        <p:strVal val="solid"/>
                                      </p:to>
                                    </p:set>
                                    <p:set>
                                      <p:cBhvr>
                                        <p:cTn id="21" dur="2000" fill="hold"/>
                                        <p:tgtEl>
                                          <p:spTgt spid="17"/>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18"/>
                                        </p:tgtEl>
                                        <p:attrNameLst>
                                          <p:attrName>fillcolor</p:attrName>
                                        </p:attrNameLst>
                                      </p:cBhvr>
                                      <p:to>
                                        <a:srgbClr val="013B6C"/>
                                      </p:to>
                                    </p:animClr>
                                    <p:set>
                                      <p:cBhvr>
                                        <p:cTn id="26" dur="2000" fill="hold"/>
                                        <p:tgtEl>
                                          <p:spTgt spid="18"/>
                                        </p:tgtEl>
                                        <p:attrNameLst>
                                          <p:attrName>fill.type</p:attrName>
                                        </p:attrNameLst>
                                      </p:cBhvr>
                                      <p:to>
                                        <p:strVal val="solid"/>
                                      </p:to>
                                    </p:set>
                                    <p:set>
                                      <p:cBhvr>
                                        <p:cTn id="27" dur="20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p:cNvGrpSpPr/>
          <p:nvPr/>
        </p:nvGrpSpPr>
        <p:grpSpPr>
          <a:xfrm>
            <a:off x="889417" y="2108308"/>
            <a:ext cx="8217355" cy="580229"/>
            <a:chOff x="241221" y="-389666"/>
            <a:chExt cx="8217354" cy="580227"/>
          </a:xfrm>
        </p:grpSpPr>
        <p:sp>
          <p:nvSpPr>
            <p:cNvPr id="144" name="Home"/>
            <p:cNvSpPr txBox="1"/>
            <p:nvPr/>
          </p:nvSpPr>
          <p:spPr>
            <a:xfrm>
              <a:off x="241221"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2" action="ppaction://hlinksldjump"/>
                </a:defRPr>
              </a:lvl1pPr>
            </a:lstStyle>
            <a:p>
              <a:pPr>
                <a:defRPr u="none"/>
              </a:pPr>
              <a:r>
                <a:rPr u="sng">
                  <a:solidFill>
                    <a:srgbClr val="013B6C"/>
                  </a:solidFill>
                  <a:hlinkClick r:id="rId2" action="ppaction://hlinksldjump">
                    <a:extLst>
                      <a:ext uri="{A12FA001-AC4F-418D-AE19-62706E023703}">
                        <ahyp:hlinkClr xmlns:ahyp="http://schemas.microsoft.com/office/drawing/2018/hyperlinkcolor" val="tx"/>
                      </a:ext>
                    </a:extLst>
                  </a:hlinkClick>
                </a:rPr>
                <a:t>Home</a:t>
              </a:r>
            </a:p>
          </p:txBody>
        </p:sp>
        <p:sp>
          <p:nvSpPr>
            <p:cNvPr id="145" name="Cats"/>
            <p:cNvSpPr txBox="1"/>
            <p:nvPr/>
          </p:nvSpPr>
          <p:spPr>
            <a:xfrm>
              <a:off x="2457027"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3" action="ppaction://hlinksldjump"/>
                </a:defRPr>
              </a:lvl1pPr>
            </a:lstStyle>
            <a:p>
              <a:pPr>
                <a:defRPr u="none"/>
              </a:pPr>
              <a:r>
                <a:rPr u="sng" dirty="0">
                  <a:solidFill>
                    <a:srgbClr val="013B6C"/>
                  </a:solidFill>
                  <a:hlinkClick r:id="rId3" action="ppaction://hlinksldjump">
                    <a:extLst>
                      <a:ext uri="{A12FA001-AC4F-418D-AE19-62706E023703}">
                        <ahyp:hlinkClr xmlns:ahyp="http://schemas.microsoft.com/office/drawing/2018/hyperlinkcolor" val="tx"/>
                      </a:ext>
                    </a:extLst>
                  </a:hlinkClick>
                </a:rPr>
                <a:t>Cats</a:t>
              </a:r>
            </a:p>
          </p:txBody>
        </p:sp>
        <p:sp>
          <p:nvSpPr>
            <p:cNvPr id="146" name="Dogs"/>
            <p:cNvSpPr txBox="1"/>
            <p:nvPr/>
          </p:nvSpPr>
          <p:spPr>
            <a:xfrm>
              <a:off x="4672833"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4" action="ppaction://hlinksldjump"/>
                </a:defRPr>
              </a:lvl1pPr>
            </a:lstStyle>
            <a:p>
              <a:pPr>
                <a:defRPr u="none"/>
              </a:pPr>
              <a:r>
                <a:rPr u="sng" dirty="0">
                  <a:solidFill>
                    <a:srgbClr val="013B6C"/>
                  </a:solidFill>
                  <a:hlinkClick r:id="rId4" action="ppaction://hlinksldjump">
                    <a:extLst>
                      <a:ext uri="{A12FA001-AC4F-418D-AE19-62706E023703}">
                        <ahyp:hlinkClr xmlns:ahyp="http://schemas.microsoft.com/office/drawing/2018/hyperlinkcolor" val="tx"/>
                      </a:ext>
                    </a:extLst>
                  </a:hlinkClick>
                </a:rPr>
                <a:t>Dogs</a:t>
              </a:r>
            </a:p>
          </p:txBody>
        </p:sp>
        <p:sp>
          <p:nvSpPr>
            <p:cNvPr id="147" name="Birds"/>
            <p:cNvSpPr txBox="1"/>
            <p:nvPr/>
          </p:nvSpPr>
          <p:spPr>
            <a:xfrm>
              <a:off x="6888639" y="-389666"/>
              <a:ext cx="1569936"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5" action="ppaction://hlinksldjump"/>
                </a:defRPr>
              </a:lvl1pPr>
            </a:lstStyle>
            <a:p>
              <a:pPr>
                <a:defRPr u="none"/>
              </a:pPr>
              <a:r>
                <a:rPr u="sng" dirty="0">
                  <a:solidFill>
                    <a:srgbClr val="013B6C"/>
                  </a:solidFill>
                  <a:hlinkClick r:id="rId5" action="ppaction://hlinksldjump">
                    <a:extLst>
                      <a:ext uri="{A12FA001-AC4F-418D-AE19-62706E023703}">
                        <ahyp:hlinkClr xmlns:ahyp="http://schemas.microsoft.com/office/drawing/2018/hyperlinkcolor" val="tx"/>
                      </a:ext>
                    </a:extLst>
                  </a:hlinkClick>
                </a:rPr>
                <a:t>Birds</a:t>
              </a:r>
            </a:p>
          </p:txBody>
        </p:sp>
      </p:grpSp>
      <p:grpSp>
        <p:nvGrpSpPr>
          <p:cNvPr id="153" name="Group"/>
          <p:cNvGrpSpPr/>
          <p:nvPr/>
        </p:nvGrpSpPr>
        <p:grpSpPr>
          <a:xfrm>
            <a:off x="19782131" y="2143290"/>
            <a:ext cx="3712453" cy="510265"/>
            <a:chOff x="0" y="0"/>
            <a:chExt cx="3712451" cy="510264"/>
          </a:xfrm>
        </p:grpSpPr>
        <p:sp>
          <p:nvSpPr>
            <p:cNvPr id="151" name="search now"/>
            <p:cNvSpPr/>
            <p:nvPr/>
          </p:nvSpPr>
          <p:spPr>
            <a:xfrm>
              <a:off x="505697" y="0"/>
              <a:ext cx="3206755" cy="510265"/>
            </a:xfrm>
            <a:prstGeom prst="roundRect">
              <a:avLst>
                <a:gd name="adj" fmla="val 25450"/>
              </a:avLst>
            </a:prstGeom>
            <a:noFill/>
            <a:ln w="25400" cap="flat">
              <a:solidFill>
                <a:srgbClr val="BDBDBD"/>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2400" b="0">
                  <a:solidFill>
                    <a:srgbClr val="929292"/>
                  </a:solidFill>
                  <a:latin typeface="Times New Roman"/>
                  <a:ea typeface="Times New Roman"/>
                  <a:cs typeface="Times New Roman"/>
                  <a:sym typeface="Times New Roman"/>
                </a:defRPr>
              </a:lvl1pPr>
            </a:lstStyle>
            <a:p>
              <a:r>
                <a:t>  search now</a:t>
              </a:r>
            </a:p>
          </p:txBody>
        </p:sp>
        <p:sp>
          <p:nvSpPr>
            <p:cNvPr id="152" name="Search"/>
            <p:cNvSpPr/>
            <p:nvPr/>
          </p:nvSpPr>
          <p:spPr>
            <a:xfrm>
              <a:off x="0" y="66412"/>
              <a:ext cx="322033" cy="377440"/>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676767"/>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54" name="Rectangle"/>
          <p:cNvSpPr/>
          <p:nvPr/>
        </p:nvSpPr>
        <p:spPr>
          <a:xfrm>
            <a:off x="1130505" y="308664"/>
            <a:ext cx="3609504" cy="1270168"/>
          </a:xfrm>
          <a:prstGeom prst="rect">
            <a:avLst/>
          </a:prstGeom>
          <a:solidFill>
            <a:srgbClr val="003B6D"/>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157" name="Image"/>
          <p:cNvGrpSpPr/>
          <p:nvPr/>
        </p:nvGrpSpPr>
        <p:grpSpPr>
          <a:xfrm>
            <a:off x="1583897" y="610952"/>
            <a:ext cx="2622523" cy="1346991"/>
            <a:chOff x="0" y="0"/>
            <a:chExt cx="2622521" cy="1346989"/>
          </a:xfrm>
        </p:grpSpPr>
        <p:pic>
          <p:nvPicPr>
            <p:cNvPr id="156" name="Image" descr="Image"/>
            <p:cNvPicPr>
              <a:picLocks noChangeAspect="1"/>
            </p:cNvPicPr>
            <p:nvPr/>
          </p:nvPicPr>
          <p:blipFill>
            <a:blip r:embed="rId6"/>
            <a:srcRect/>
            <a:stretch>
              <a:fillRect/>
            </a:stretch>
          </p:blipFill>
          <p:spPr>
            <a:xfrm>
              <a:off x="127000" y="88900"/>
              <a:ext cx="2368522" cy="1016790"/>
            </a:xfrm>
            <a:prstGeom prst="rect">
              <a:avLst/>
            </a:prstGeom>
            <a:ln>
              <a:noFill/>
            </a:ln>
            <a:effectLst/>
          </p:spPr>
        </p:pic>
        <p:pic>
          <p:nvPicPr>
            <p:cNvPr id="155" name="Image" descr="Image"/>
            <p:cNvPicPr>
              <a:picLocks/>
            </p:cNvPicPr>
            <p:nvPr/>
          </p:nvPicPr>
          <p:blipFill>
            <a:blip r:embed="rId7"/>
            <a:stretch>
              <a:fillRect/>
            </a:stretch>
          </p:blipFill>
          <p:spPr>
            <a:xfrm>
              <a:off x="-1" y="-1"/>
              <a:ext cx="2622523" cy="1346991"/>
            </a:xfrm>
            <a:prstGeom prst="rect">
              <a:avLst/>
            </a:prstGeom>
            <a:effectLst/>
          </p:spPr>
        </p:pic>
      </p:grpSp>
      <p:sp>
        <p:nvSpPr>
          <p:cNvPr id="159" name="Evidence-based pet care advice for every pet lover"/>
          <p:cNvSpPr txBox="1"/>
          <p:nvPr/>
        </p:nvSpPr>
        <p:spPr>
          <a:xfrm>
            <a:off x="4943901" y="1135721"/>
            <a:ext cx="6793900" cy="430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457200">
              <a:lnSpc>
                <a:spcPts val="4200"/>
              </a:lnSpc>
              <a:defRPr sz="2333" b="0">
                <a:solidFill>
                  <a:srgbClr val="003B6D"/>
                </a:solidFill>
                <a:latin typeface="Arial"/>
                <a:ea typeface="Arial"/>
                <a:cs typeface="Arial"/>
                <a:sym typeface="Arial"/>
              </a:defRPr>
            </a:lvl1pPr>
          </a:lstStyle>
          <a:p>
            <a:r>
              <a:t>Evidence-based pet care advice for every pet lover </a:t>
            </a:r>
          </a:p>
        </p:txBody>
      </p:sp>
      <p:sp>
        <p:nvSpPr>
          <p:cNvPr id="160" name="Looking for your new best friend? The following organizations can help you find and adopt the perfect companion:…"/>
          <p:cNvSpPr txBox="1"/>
          <p:nvPr/>
        </p:nvSpPr>
        <p:spPr>
          <a:xfrm>
            <a:off x="10891685" y="3288967"/>
            <a:ext cx="13300882" cy="63323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lnSpc>
                <a:spcPct val="120000"/>
              </a:lnSpc>
              <a:defRPr sz="2833" b="0">
                <a:solidFill>
                  <a:srgbClr val="163A69"/>
                </a:solidFill>
                <a:latin typeface="Arial"/>
                <a:ea typeface="Arial"/>
                <a:cs typeface="Arial"/>
                <a:sym typeface="Arial"/>
              </a:defRPr>
            </a:pPr>
            <a:endParaRPr dirty="0"/>
          </a:p>
          <a:p>
            <a:pPr algn="just" defTabSz="457200">
              <a:lnSpc>
                <a:spcPct val="120000"/>
              </a:lnSpc>
              <a:defRPr sz="2833" b="0">
                <a:solidFill>
                  <a:srgbClr val="FFFFFF"/>
                </a:solidFill>
                <a:latin typeface="Arial"/>
                <a:ea typeface="Arial"/>
                <a:cs typeface="Arial"/>
                <a:sym typeface="Arial"/>
              </a:defRPr>
            </a:pPr>
            <a:r>
              <a:rPr dirty="0"/>
              <a:t> </a:t>
            </a:r>
          </a:p>
          <a:p>
            <a:pPr algn="just" defTabSz="457200">
              <a:lnSpc>
                <a:spcPct val="120000"/>
              </a:lnSpc>
              <a:defRPr sz="2833" b="0">
                <a:solidFill>
                  <a:srgbClr val="163A69"/>
                </a:solidFill>
                <a:latin typeface="Arial"/>
                <a:ea typeface="Arial"/>
                <a:cs typeface="Arial"/>
                <a:sym typeface="Arial"/>
              </a:defRPr>
            </a:pPr>
            <a:r>
              <a:rPr dirty="0"/>
              <a:t>Looking for your new best friend? The following organizations can help you find and adopt the perfect companion:</a:t>
            </a:r>
          </a:p>
          <a:p>
            <a:pPr algn="just" defTabSz="457200">
              <a:lnSpc>
                <a:spcPct val="120000"/>
              </a:lnSpc>
              <a:defRPr sz="2833" b="0">
                <a:solidFill>
                  <a:srgbClr val="163A69"/>
                </a:solidFill>
                <a:latin typeface="Arial"/>
                <a:ea typeface="Arial"/>
                <a:cs typeface="Arial"/>
                <a:sym typeface="Arial"/>
              </a:defRPr>
            </a:pPr>
            <a:endParaRPr dirty="0"/>
          </a:p>
          <a:p>
            <a:pPr marL="914400" indent="-304800" algn="just" defTabSz="457200">
              <a:lnSpc>
                <a:spcPct val="120000"/>
              </a:lnSpc>
              <a:defRPr sz="2833" b="0">
                <a:latin typeface="Arial"/>
                <a:ea typeface="Arial"/>
                <a:cs typeface="Arial"/>
                <a:sym typeface="Arial"/>
              </a:defRPr>
            </a:pPr>
            <a:r>
              <a:rPr dirty="0">
                <a:solidFill>
                  <a:srgbClr val="163A69"/>
                </a:solidFill>
              </a:rPr>
              <a:t>General Adoption Resources</a:t>
            </a:r>
            <a:r>
              <a:rPr i="1" dirty="0">
                <a:solidFill>
                  <a:srgbClr val="163A69"/>
                </a:solidFill>
              </a:rPr>
              <a:t>:</a:t>
            </a:r>
            <a:r>
              <a:rPr i="1" dirty="0"/>
              <a:t> </a:t>
            </a:r>
            <a:r>
              <a:rPr u="sng" dirty="0">
                <a:solidFill>
                  <a:srgbClr val="013B6C"/>
                </a:solidFill>
                <a:uFill>
                  <a:solidFill>
                    <a:srgbClr val="0563C1"/>
                  </a:solidFill>
                </a:uFill>
                <a:hlinkClick r:id="rId8">
                  <a:extLst>
                    <a:ext uri="{A12FA001-AC4F-418D-AE19-62706E023703}">
                      <ahyp:hlinkClr xmlns:ahyp="http://schemas.microsoft.com/office/drawing/2018/hyperlinkcolor" val="tx"/>
                    </a:ext>
                  </a:extLst>
                </a:hlinkClick>
              </a:rPr>
              <a:t>https://theshelterpetproject.org/</a:t>
            </a:r>
            <a:r>
              <a:rPr dirty="0">
                <a:solidFill>
                  <a:srgbClr val="013B6C"/>
                </a:solidFill>
              </a:rPr>
              <a:t> </a:t>
            </a:r>
          </a:p>
          <a:p>
            <a:pPr marL="914400" indent="-304800" algn="just" defTabSz="457200">
              <a:lnSpc>
                <a:spcPct val="120000"/>
              </a:lnSpc>
              <a:defRPr sz="2833" b="0" u="sng">
                <a:solidFill>
                  <a:srgbClr val="0563C1"/>
                </a:solidFill>
                <a:uFill>
                  <a:solidFill>
                    <a:srgbClr val="0563C1"/>
                  </a:solidFill>
                </a:uFill>
                <a:latin typeface="Arial"/>
                <a:ea typeface="Arial"/>
                <a:cs typeface="Arial"/>
                <a:sym typeface="Arial"/>
              </a:defRPr>
            </a:pPr>
            <a:r>
              <a:rPr u="none" dirty="0">
                <a:solidFill>
                  <a:srgbClr val="163A69"/>
                </a:solidFill>
              </a:rPr>
              <a:t>ASPCA:</a:t>
            </a:r>
            <a:r>
              <a:rPr u="none" dirty="0">
                <a:solidFill>
                  <a:srgbClr val="000000"/>
                </a:solidFill>
              </a:rPr>
              <a:t> </a:t>
            </a:r>
            <a:r>
              <a:rPr dirty="0">
                <a:solidFill>
                  <a:srgbClr val="013B6C"/>
                </a:solidFill>
                <a:hlinkClick r:id="rId9">
                  <a:extLst>
                    <a:ext uri="{A12FA001-AC4F-418D-AE19-62706E023703}">
                      <ahyp:hlinkClr xmlns:ahyp="http://schemas.microsoft.com/office/drawing/2018/hyperlinkcolor" val="tx"/>
                    </a:ext>
                  </a:extLst>
                </a:hlinkClick>
              </a:rPr>
              <a:t>https://www.aspca.org/</a:t>
            </a:r>
            <a:r>
              <a:rPr u="none" dirty="0">
                <a:solidFill>
                  <a:srgbClr val="013B6C"/>
                </a:solidFill>
              </a:rPr>
              <a:t> </a:t>
            </a:r>
          </a:p>
          <a:p>
            <a:pPr marL="914400" indent="-304800" algn="just" defTabSz="457200">
              <a:lnSpc>
                <a:spcPct val="120000"/>
              </a:lnSpc>
              <a:defRPr sz="2833" b="0" u="sng">
                <a:solidFill>
                  <a:srgbClr val="0563C1"/>
                </a:solidFill>
                <a:uFill>
                  <a:solidFill>
                    <a:srgbClr val="0563C1"/>
                  </a:solidFill>
                </a:uFill>
                <a:latin typeface="Arial"/>
                <a:ea typeface="Arial"/>
                <a:cs typeface="Arial"/>
                <a:sym typeface="Arial"/>
              </a:defRPr>
            </a:pPr>
            <a:r>
              <a:rPr u="none" dirty="0">
                <a:solidFill>
                  <a:srgbClr val="163A69"/>
                </a:solidFill>
              </a:rPr>
              <a:t>Fish Rescue: </a:t>
            </a:r>
            <a:r>
              <a:rPr dirty="0">
                <a:solidFill>
                  <a:srgbClr val="013B6C"/>
                </a:solidFill>
                <a:hlinkClick r:id="rId10">
                  <a:extLst>
                    <a:ext uri="{A12FA001-AC4F-418D-AE19-62706E023703}">
                      <ahyp:hlinkClr xmlns:ahyp="http://schemas.microsoft.com/office/drawing/2018/hyperlinkcolor" val="tx"/>
                    </a:ext>
                  </a:extLst>
                </a:hlinkClick>
              </a:rPr>
              <a:t>https://www.sterlingshelter.org/humane-society/koi-fish-rescue/</a:t>
            </a:r>
            <a:endParaRPr u="none" dirty="0">
              <a:solidFill>
                <a:srgbClr val="013B6C"/>
              </a:solidFill>
            </a:endParaRPr>
          </a:p>
          <a:p>
            <a:pPr marL="914400" indent="-304800" algn="just" defTabSz="457200">
              <a:lnSpc>
                <a:spcPct val="120000"/>
              </a:lnSpc>
              <a:defRPr sz="2833" b="0" u="sng">
                <a:solidFill>
                  <a:srgbClr val="0563C1"/>
                </a:solidFill>
                <a:uFill>
                  <a:solidFill>
                    <a:srgbClr val="0563C1"/>
                  </a:solidFill>
                </a:uFill>
                <a:latin typeface="Arial"/>
                <a:ea typeface="Arial"/>
                <a:cs typeface="Arial"/>
                <a:sym typeface="Arial"/>
              </a:defRPr>
            </a:pPr>
            <a:r>
              <a:rPr u="none" dirty="0">
                <a:solidFill>
                  <a:srgbClr val="163A69"/>
                </a:solidFill>
              </a:rPr>
              <a:t>Snake Rescue:</a:t>
            </a:r>
            <a:r>
              <a:rPr u="none" dirty="0">
                <a:solidFill>
                  <a:srgbClr val="000000"/>
                </a:solidFill>
              </a:rPr>
              <a:t> </a:t>
            </a:r>
            <a:r>
              <a:rPr dirty="0">
                <a:solidFill>
                  <a:srgbClr val="013B6C"/>
                </a:solidFill>
                <a:hlinkClick r:id="rId11">
                  <a:extLst>
                    <a:ext uri="{A12FA001-AC4F-418D-AE19-62706E023703}">
                      <ahyp:hlinkClr xmlns:ahyp="http://schemas.microsoft.com/office/drawing/2018/hyperlinkcolor" val="tx"/>
                    </a:ext>
                  </a:extLst>
                </a:hlinkClick>
              </a:rPr>
              <a:t>https://savethesnakes.org/snakerescuecall/</a:t>
            </a:r>
            <a:endParaRPr u="none" dirty="0">
              <a:solidFill>
                <a:srgbClr val="013B6C"/>
              </a:solidFill>
            </a:endParaRPr>
          </a:p>
          <a:p>
            <a:pPr marL="914400" indent="-304800" algn="just" defTabSz="457200">
              <a:lnSpc>
                <a:spcPct val="120000"/>
              </a:lnSpc>
              <a:defRPr sz="2833" b="0" u="sng">
                <a:solidFill>
                  <a:srgbClr val="0563C1"/>
                </a:solidFill>
                <a:uFill>
                  <a:solidFill>
                    <a:srgbClr val="0563C1"/>
                  </a:solidFill>
                </a:uFill>
                <a:latin typeface="Arial"/>
                <a:ea typeface="Arial"/>
                <a:cs typeface="Arial"/>
                <a:sym typeface="Arial"/>
              </a:defRPr>
            </a:pPr>
            <a:r>
              <a:rPr u="none" dirty="0">
                <a:solidFill>
                  <a:srgbClr val="163A69"/>
                </a:solidFill>
              </a:rPr>
              <a:t>Bird Rescue:</a:t>
            </a:r>
            <a:r>
              <a:rPr u="none" dirty="0">
                <a:solidFill>
                  <a:srgbClr val="000000"/>
                </a:solidFill>
              </a:rPr>
              <a:t> </a:t>
            </a:r>
            <a:r>
              <a:rPr dirty="0">
                <a:solidFill>
                  <a:srgbClr val="013B6C"/>
                </a:solidFill>
                <a:hlinkClick r:id="rId12">
                  <a:extLst>
                    <a:ext uri="{A12FA001-AC4F-418D-AE19-62706E023703}">
                      <ahyp:hlinkClr xmlns:ahyp="http://schemas.microsoft.com/office/drawing/2018/hyperlinkcolor" val="tx"/>
                    </a:ext>
                  </a:extLst>
                </a:hlinkClick>
              </a:rPr>
              <a:t>https://ftlob.rescuegroups.org/</a:t>
            </a:r>
            <a:endParaRPr u="none" dirty="0">
              <a:solidFill>
                <a:srgbClr val="013B6C"/>
              </a:solidFill>
            </a:endParaRPr>
          </a:p>
          <a:p>
            <a:pPr algn="just" defTabSz="457200">
              <a:lnSpc>
                <a:spcPct val="120000"/>
              </a:lnSpc>
              <a:defRPr sz="2833" b="0">
                <a:solidFill>
                  <a:srgbClr val="163A69"/>
                </a:solidFill>
                <a:latin typeface="Arial"/>
                <a:ea typeface="Arial"/>
                <a:cs typeface="Arial"/>
                <a:sym typeface="Arial"/>
              </a:defRPr>
            </a:pPr>
            <a:r>
              <a:rPr dirty="0"/>
              <a:t> </a:t>
            </a:r>
          </a:p>
          <a:p>
            <a:pPr algn="just" defTabSz="457200">
              <a:lnSpc>
                <a:spcPct val="120000"/>
              </a:lnSpc>
              <a:defRPr sz="2833" b="0">
                <a:solidFill>
                  <a:srgbClr val="163A69"/>
                </a:solidFill>
                <a:latin typeface="Arial"/>
                <a:ea typeface="Arial"/>
                <a:cs typeface="Arial"/>
                <a:sym typeface="Arial"/>
              </a:defRPr>
            </a:pPr>
            <a:endParaRPr dirty="0"/>
          </a:p>
        </p:txBody>
      </p:sp>
      <p:pic>
        <p:nvPicPr>
          <p:cNvPr id="161" name="Image" descr="Image"/>
          <p:cNvPicPr>
            <a:picLocks noChangeAspect="1"/>
          </p:cNvPicPr>
          <p:nvPr/>
        </p:nvPicPr>
        <p:blipFill>
          <a:blip r:embed="rId13"/>
          <a:srcRect l="14432" r="15419" b="60"/>
          <a:stretch>
            <a:fillRect/>
          </a:stretch>
        </p:blipFill>
        <p:spPr>
          <a:xfrm>
            <a:off x="507259" y="3485650"/>
            <a:ext cx="9491884" cy="9015349"/>
          </a:xfrm>
          <a:prstGeom prst="rect">
            <a:avLst/>
          </a:prstGeom>
          <a:ln w="12700">
            <a:miter lim="400000"/>
          </a:ln>
        </p:spPr>
      </p:pic>
      <p:sp>
        <p:nvSpPr>
          <p:cNvPr id="162" name="We are also happy to help you navigate the adoption process! We will guide you through each step in the process from determining which type of pet is best suited for your family and home environment, to completing the necessary paperwork, to bringing you"/>
          <p:cNvSpPr txBox="1"/>
          <p:nvPr/>
        </p:nvSpPr>
        <p:spPr>
          <a:xfrm>
            <a:off x="11017066" y="9291781"/>
            <a:ext cx="12531197" cy="31934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lnSpc>
                <a:spcPct val="120000"/>
              </a:lnSpc>
              <a:defRPr sz="2833" b="0">
                <a:solidFill>
                  <a:srgbClr val="163A69"/>
                </a:solidFill>
                <a:latin typeface="Arial"/>
                <a:ea typeface="Arial"/>
                <a:cs typeface="Arial"/>
                <a:sym typeface="Arial"/>
              </a:defRPr>
            </a:pPr>
            <a:r>
              <a:rPr dirty="0"/>
              <a:t>We are also happy to help you navigate the adoption process! We will guide you through each step in the process from determining which type of pet is best suited for your family and home environment, to completing the necessary paperwork, to bringing your new loved one home. Please fill out </a:t>
            </a:r>
            <a:r>
              <a:rPr dirty="0">
                <a:solidFill>
                  <a:srgbClr val="013B6C"/>
                </a:solidFill>
              </a:rPr>
              <a:t>our </a:t>
            </a:r>
            <a:r>
              <a:rPr u="sng" dirty="0">
                <a:solidFill>
                  <a:srgbClr val="013B6C"/>
                </a:solidFill>
                <a:hlinkClick r:id="rId14" action="ppaction://hlinksldjump">
                  <a:extLst>
                    <a:ext uri="{A12FA001-AC4F-418D-AE19-62706E023703}">
                      <ahyp:hlinkClr xmlns:ahyp="http://schemas.microsoft.com/office/drawing/2018/hyperlinkcolor" val="tx"/>
                    </a:ext>
                  </a:extLst>
                </a:hlinkClick>
              </a:rPr>
              <a:t>contact form</a:t>
            </a:r>
            <a:r>
              <a:rPr dirty="0">
                <a:solidFill>
                  <a:srgbClr val="013B6C"/>
                </a:solidFill>
              </a:rPr>
              <a:t> to request a </a:t>
            </a:r>
            <a:r>
              <a:rPr dirty="0"/>
              <a:t>consultation. We will contact you within 48 hours </a:t>
            </a:r>
            <a:r>
              <a:rPr dirty="0">
                <a:solidFill>
                  <a:srgbClr val="013B6C"/>
                </a:solidFill>
              </a:rPr>
              <a:t>to </a:t>
            </a:r>
            <a:r>
              <a:rPr u="sng" dirty="0">
                <a:solidFill>
                  <a:srgbClr val="013B6C"/>
                </a:solidFill>
                <a:hlinkClick r:id="rId14" action="ppaction://hlinksldjump">
                  <a:extLst>
                    <a:ext uri="{A12FA001-AC4F-418D-AE19-62706E023703}">
                      <ahyp:hlinkClr xmlns:ahyp="http://schemas.microsoft.com/office/drawing/2018/hyperlinkcolor" val="tx"/>
                    </a:ext>
                  </a:extLst>
                </a:hlinkClick>
              </a:rPr>
              <a:t>schedule a consultation</a:t>
            </a:r>
            <a:r>
              <a:rPr dirty="0">
                <a:solidFill>
                  <a:srgbClr val="013B6C"/>
                </a:solidFill>
              </a:rPr>
              <a:t>.</a:t>
            </a:r>
          </a:p>
        </p:txBody>
      </p:sp>
      <p:sp>
        <p:nvSpPr>
          <p:cNvPr id="163" name="*Home page"/>
          <p:cNvSpPr txBox="1"/>
          <p:nvPr/>
        </p:nvSpPr>
        <p:spPr>
          <a:xfrm>
            <a:off x="444606" y="12881122"/>
            <a:ext cx="2357248"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5E5E5E"/>
                </a:solidFill>
              </a:defRPr>
            </a:lvl1pPr>
          </a:lstStyle>
          <a:p>
            <a:r>
              <a:t>*Home page</a:t>
            </a:r>
          </a:p>
        </p:txBody>
      </p:sp>
      <p:sp>
        <p:nvSpPr>
          <p:cNvPr id="2" name="A+">
            <a:extLst>
              <a:ext uri="{FF2B5EF4-FFF2-40B4-BE49-F238E27FC236}">
                <a16:creationId xmlns:a16="http://schemas.microsoft.com/office/drawing/2014/main" id="{689B1C3A-AD8B-FF01-AB8E-D4AE5F542F38}"/>
              </a:ext>
            </a:extLst>
          </p:cNvPr>
          <p:cNvSpPr txBox="1"/>
          <p:nvPr/>
        </p:nvSpPr>
        <p:spPr>
          <a:xfrm>
            <a:off x="18581735" y="982705"/>
            <a:ext cx="71696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300" b="0">
                <a:solidFill>
                  <a:srgbClr val="7198C8"/>
                </a:solidFill>
                <a:latin typeface="Arial Black"/>
                <a:ea typeface="Arial Black"/>
                <a:cs typeface="Arial Black"/>
                <a:sym typeface="Arial Black"/>
              </a:defRPr>
            </a:lvl1pPr>
          </a:lstStyle>
          <a:p>
            <a:r>
              <a:t>A+</a:t>
            </a:r>
          </a:p>
        </p:txBody>
      </p:sp>
      <p:pic>
        <p:nvPicPr>
          <p:cNvPr id="3" name="Graphic 2" descr="Radio microphone with solid fill">
            <a:extLst>
              <a:ext uri="{FF2B5EF4-FFF2-40B4-BE49-F238E27FC236}">
                <a16:creationId xmlns:a16="http://schemas.microsoft.com/office/drawing/2014/main" id="{D96A28EA-D9BB-43C1-D1B7-03D6350942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9508928" y="1019453"/>
            <a:ext cx="639240" cy="639240"/>
          </a:xfrm>
          <a:prstGeom prst="rect">
            <a:avLst/>
          </a:prstGeom>
        </p:spPr>
      </p:pic>
      <p:pic>
        <p:nvPicPr>
          <p:cNvPr id="4" name="Graphic 3" descr="User with solid fill">
            <a:extLst>
              <a:ext uri="{FF2B5EF4-FFF2-40B4-BE49-F238E27FC236}">
                <a16:creationId xmlns:a16="http://schemas.microsoft.com/office/drawing/2014/main" id="{F17EF508-F3EB-06C8-3506-47D480CABA3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319110" y="929950"/>
            <a:ext cx="730098" cy="730098"/>
          </a:xfrm>
          <a:prstGeom prst="rect">
            <a:avLst/>
          </a:prstGeom>
        </p:spPr>
      </p:pic>
      <p:pic>
        <p:nvPicPr>
          <p:cNvPr id="5" name="Graphic 4" descr="Receiver with solid fill">
            <a:extLst>
              <a:ext uri="{FF2B5EF4-FFF2-40B4-BE49-F238E27FC236}">
                <a16:creationId xmlns:a16="http://schemas.microsoft.com/office/drawing/2014/main" id="{1256E759-2DCB-5248-F1F9-3EB6E8E5A2C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935832" y="958317"/>
            <a:ext cx="734575" cy="734575"/>
          </a:xfrm>
          <a:prstGeom prst="rect">
            <a:avLst/>
          </a:prstGeom>
        </p:spPr>
      </p:pic>
      <p:sp>
        <p:nvSpPr>
          <p:cNvPr id="6" name="Rounded Rectangle 5">
            <a:extLst>
              <a:ext uri="{FF2B5EF4-FFF2-40B4-BE49-F238E27FC236}">
                <a16:creationId xmlns:a16="http://schemas.microsoft.com/office/drawing/2014/main" id="{06F8FE27-055B-BB14-72C7-0C582F0272B6}"/>
              </a:ext>
            </a:extLst>
          </p:cNvPr>
          <p:cNvSpPr/>
          <p:nvPr/>
        </p:nvSpPr>
        <p:spPr>
          <a:xfrm>
            <a:off x="21220150" y="1093023"/>
            <a:ext cx="1452257" cy="476726"/>
          </a:xfrm>
          <a:prstGeom prst="roundRect">
            <a:avLst/>
          </a:prstGeom>
          <a:solidFill>
            <a:srgbClr val="6599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mn-lt"/>
                <a:ea typeface="+mn-ea"/>
                <a:cs typeface="+mn-cs"/>
                <a:sym typeface="Helvetica Neue Medium"/>
                <a:hlinkClick r:id="rId14" action="ppaction://hlinksldjump">
                  <a:extLst>
                    <a:ext uri="{A12FA001-AC4F-418D-AE19-62706E023703}">
                      <ahyp:hlinkClr xmlns:ahyp="http://schemas.microsoft.com/office/drawing/2018/hyperlinkcolor" val="tx"/>
                    </a:ext>
                  </a:extLst>
                </a:hlinkClick>
              </a:rPr>
              <a:t>Sign in</a:t>
            </a:r>
            <a:endParaRPr kumimoji="0" lang="en-US" sz="2800" b="0" i="0" u="none" strike="noStrike" cap="none" spc="0" normalizeH="0" baseline="0" dirty="0">
              <a:ln>
                <a:noFill/>
              </a:ln>
              <a:solidFill>
                <a:schemeClr val="bg1"/>
              </a:solidFill>
              <a:effectLst/>
              <a:uFillTx/>
              <a:latin typeface="+mn-lt"/>
              <a:ea typeface="+mn-ea"/>
              <a:cs typeface="+mn-cs"/>
              <a:sym typeface="Helvetica Neue Medium"/>
            </a:endParaRPr>
          </a:p>
        </p:txBody>
      </p:sp>
      <p:sp>
        <p:nvSpPr>
          <p:cNvPr id="7" name="Small animals">
            <a:extLst>
              <a:ext uri="{FF2B5EF4-FFF2-40B4-BE49-F238E27FC236}">
                <a16:creationId xmlns:a16="http://schemas.microsoft.com/office/drawing/2014/main" id="{883292AF-6230-8E38-69E4-6168C9B010B4}"/>
              </a:ext>
            </a:extLst>
          </p:cNvPr>
          <p:cNvSpPr txBox="1"/>
          <p:nvPr/>
        </p:nvSpPr>
        <p:spPr>
          <a:xfrm>
            <a:off x="17097330" y="2105158"/>
            <a:ext cx="3098666" cy="5865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lang="en-US" dirty="0">
                <a:solidFill>
                  <a:srgbClr val="676767"/>
                </a:solidFill>
                <a:hlinkClick r:id="rId14" action="ppaction://hlinksldjump">
                  <a:extLst>
                    <a:ext uri="{A12FA001-AC4F-418D-AE19-62706E023703}">
                      <ahyp:hlinkClr xmlns:ahyp="http://schemas.microsoft.com/office/drawing/2018/hyperlinkcolor" val="tx"/>
                    </a:ext>
                  </a:extLst>
                </a:hlinkClick>
              </a:rPr>
              <a:t>Contact us</a:t>
            </a:r>
            <a:endParaRPr dirty="0">
              <a:solidFill>
                <a:srgbClr val="676767"/>
              </a:solidFill>
            </a:endParaRPr>
          </a:p>
        </p:txBody>
      </p:sp>
      <p:sp>
        <p:nvSpPr>
          <p:cNvPr id="8" name="Fish">
            <a:extLst>
              <a:ext uri="{FF2B5EF4-FFF2-40B4-BE49-F238E27FC236}">
                <a16:creationId xmlns:a16="http://schemas.microsoft.com/office/drawing/2014/main" id="{55ADED8C-1680-E892-3C31-6B7A7311E2CF}"/>
              </a:ext>
            </a:extLst>
          </p:cNvPr>
          <p:cNvSpPr txBox="1"/>
          <p:nvPr/>
        </p:nvSpPr>
        <p:spPr>
          <a:xfrm>
            <a:off x="9576952" y="2083527"/>
            <a:ext cx="1569936" cy="5802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5" action="ppaction://hlinksldjump">
                  <a:extLst>
                    <a:ext uri="{A12FA001-AC4F-418D-AE19-62706E023703}">
                      <ahyp:hlinkClr xmlns:ahyp="http://schemas.microsoft.com/office/drawing/2018/hyperlinkcolor" val="tx"/>
                    </a:ext>
                  </a:extLst>
                </a:hlinkClick>
              </a:rPr>
              <a:t>Fish</a:t>
            </a:r>
            <a:endParaRPr dirty="0">
              <a:solidFill>
                <a:srgbClr val="013B6C"/>
              </a:solidFill>
            </a:endParaRPr>
          </a:p>
        </p:txBody>
      </p:sp>
      <p:sp>
        <p:nvSpPr>
          <p:cNvPr id="9" name="Small animals">
            <a:extLst>
              <a:ext uri="{FF2B5EF4-FFF2-40B4-BE49-F238E27FC236}">
                <a16:creationId xmlns:a16="http://schemas.microsoft.com/office/drawing/2014/main" id="{87A45D5B-B521-FDB7-7F15-E153095F8F40}"/>
              </a:ext>
            </a:extLst>
          </p:cNvPr>
          <p:cNvSpPr txBox="1"/>
          <p:nvPr/>
        </p:nvSpPr>
        <p:spPr>
          <a:xfrm>
            <a:off x="11303649" y="2108309"/>
            <a:ext cx="3065389" cy="5802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5" action="ppaction://hlinksldjump">
                  <a:extLst>
                    <a:ext uri="{A12FA001-AC4F-418D-AE19-62706E023703}">
                      <ahyp:hlinkClr xmlns:ahyp="http://schemas.microsoft.com/office/drawing/2018/hyperlinkcolor" val="tx"/>
                    </a:ext>
                  </a:extLst>
                </a:hlinkClick>
              </a:rPr>
              <a:t>Small animals</a:t>
            </a:r>
            <a:endParaRPr dirty="0">
              <a:solidFill>
                <a:srgbClr val="013B6C"/>
              </a:solidFill>
            </a:endParaRP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4*#ppt_w"/>
                                          </p:val>
                                        </p:tav>
                                        <p:tav tm="100000">
                                          <p:val>
                                            <p:strVal val="#ppt_w"/>
                                          </p:val>
                                        </p:tav>
                                      </p:tavLst>
                                    </p:anim>
                                    <p:anim calcmode="lin" valueType="num">
                                      <p:cBhvr>
                                        <p:cTn id="8" dur="100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jonas-vincent-xulIYVIbYIc-unsplash.jpg" descr="jonas-vincent-xulIYVIbYIc-unsplash.jpg"/>
          <p:cNvPicPr>
            <a:picLocks noChangeAspect="1"/>
          </p:cNvPicPr>
          <p:nvPr/>
        </p:nvPicPr>
        <p:blipFill>
          <a:blip r:embed="rId2"/>
          <a:srcRect t="6980" b="32498"/>
          <a:stretch>
            <a:fillRect/>
          </a:stretch>
        </p:blipFill>
        <p:spPr>
          <a:xfrm>
            <a:off x="1117493" y="5160170"/>
            <a:ext cx="7578187" cy="6879665"/>
          </a:xfrm>
          <a:prstGeom prst="rect">
            <a:avLst/>
          </a:prstGeom>
          <a:ln w="12700">
            <a:miter lim="400000"/>
          </a:ln>
        </p:spPr>
      </p:pic>
      <p:sp>
        <p:nvSpPr>
          <p:cNvPr id="171" name="Rounded Rectangle"/>
          <p:cNvSpPr/>
          <p:nvPr/>
        </p:nvSpPr>
        <p:spPr>
          <a:xfrm>
            <a:off x="9434469" y="330569"/>
            <a:ext cx="14498187" cy="13054863"/>
          </a:xfrm>
          <a:prstGeom prst="roundRect">
            <a:avLst>
              <a:gd name="adj" fmla="val 12496"/>
            </a:avLst>
          </a:prstGeom>
          <a:solidFill>
            <a:srgbClr val="FFFFFF"/>
          </a:solidFill>
          <a:ln w="12700" cap="flat">
            <a:solidFill>
              <a:srgbClr val="7198C8"/>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175" name="Group"/>
          <p:cNvGrpSpPr/>
          <p:nvPr/>
        </p:nvGrpSpPr>
        <p:grpSpPr>
          <a:xfrm>
            <a:off x="9914697" y="939540"/>
            <a:ext cx="13916879" cy="2123343"/>
            <a:chOff x="0" y="0"/>
            <a:chExt cx="13916876" cy="2123342"/>
          </a:xfrm>
        </p:grpSpPr>
        <p:sp>
          <p:nvSpPr>
            <p:cNvPr id="172" name="Contact us today!"/>
            <p:cNvSpPr txBox="1"/>
            <p:nvPr/>
          </p:nvSpPr>
          <p:spPr>
            <a:xfrm>
              <a:off x="4288273" y="0"/>
              <a:ext cx="4912476" cy="811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just">
                <a:lnSpc>
                  <a:spcPct val="120000"/>
                </a:lnSpc>
                <a:defRPr sz="3600">
                  <a:latin typeface="Arial"/>
                  <a:ea typeface="Arial"/>
                  <a:cs typeface="Arial"/>
                  <a:sym typeface="Arial"/>
                </a:defRPr>
              </a:lvl1pPr>
            </a:lstStyle>
            <a:p>
              <a:r>
                <a:rPr dirty="0"/>
                <a:t>Contact us today!</a:t>
              </a:r>
            </a:p>
          </p:txBody>
        </p:sp>
        <p:sp>
          <p:nvSpPr>
            <p:cNvPr id="173" name="virtual consultations and presentations, one-on-one consultations concerning individual pets, group presentations regarding general pet care (can be tailored to the needs of the group)"/>
            <p:cNvSpPr txBox="1"/>
            <p:nvPr/>
          </p:nvSpPr>
          <p:spPr>
            <a:xfrm>
              <a:off x="0" y="936007"/>
              <a:ext cx="13916877" cy="8696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just" defTabSz="457200">
                <a:defRPr sz="2433" b="0">
                  <a:solidFill>
                    <a:srgbClr val="5E5E5E"/>
                  </a:solidFill>
                  <a:latin typeface="Arial"/>
                  <a:ea typeface="Arial"/>
                  <a:cs typeface="Arial"/>
                  <a:sym typeface="Arial"/>
                </a:defRPr>
              </a:lvl1pPr>
            </a:lstStyle>
            <a:p>
              <a:r>
                <a:t>virtual consultations and presentations, one-on-one consultations concerning individual pets, group presentations regarding general pet care (can be tailored to the needs of the group) </a:t>
              </a:r>
            </a:p>
          </p:txBody>
        </p:sp>
        <p:sp>
          <p:nvSpPr>
            <p:cNvPr id="174" name="Line"/>
            <p:cNvSpPr/>
            <p:nvPr/>
          </p:nvSpPr>
          <p:spPr>
            <a:xfrm>
              <a:off x="895360" y="2123342"/>
              <a:ext cx="11698299" cy="1"/>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grpSp>
      <p:sp>
        <p:nvSpPr>
          <p:cNvPr id="176" name="Message*"/>
          <p:cNvSpPr txBox="1"/>
          <p:nvPr/>
        </p:nvSpPr>
        <p:spPr>
          <a:xfrm>
            <a:off x="10426746" y="8458225"/>
            <a:ext cx="1710975" cy="497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2500">
                <a:latin typeface="Arial"/>
                <a:ea typeface="Arial"/>
                <a:cs typeface="Arial"/>
                <a:sym typeface="Arial"/>
              </a:defRPr>
            </a:pPr>
            <a:r>
              <a:rPr dirty="0"/>
              <a:t>Message</a:t>
            </a:r>
            <a:r>
              <a:rPr dirty="0">
                <a:solidFill>
                  <a:schemeClr val="accent5">
                    <a:hueOff val="-82419"/>
                    <a:satOff val="-9513"/>
                    <a:lumOff val="-16343"/>
                  </a:schemeClr>
                </a:solidFill>
              </a:rPr>
              <a:t>*</a:t>
            </a:r>
          </a:p>
        </p:txBody>
      </p:sp>
      <p:grpSp>
        <p:nvGrpSpPr>
          <p:cNvPr id="187" name="Group"/>
          <p:cNvGrpSpPr/>
          <p:nvPr/>
        </p:nvGrpSpPr>
        <p:grpSpPr>
          <a:xfrm>
            <a:off x="10320973" y="3649348"/>
            <a:ext cx="7750949" cy="4541918"/>
            <a:chOff x="-2" y="0"/>
            <a:chExt cx="7750946" cy="4541915"/>
          </a:xfrm>
        </p:grpSpPr>
        <p:sp>
          <p:nvSpPr>
            <p:cNvPr id="177" name="Name*"/>
            <p:cNvSpPr txBox="1"/>
            <p:nvPr/>
          </p:nvSpPr>
          <p:spPr>
            <a:xfrm>
              <a:off x="66541" y="0"/>
              <a:ext cx="1194640" cy="497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2500">
                  <a:latin typeface="Arial"/>
                  <a:ea typeface="Arial"/>
                  <a:cs typeface="Arial"/>
                  <a:sym typeface="Arial"/>
                </a:defRPr>
              </a:pPr>
              <a:r>
                <a:rPr dirty="0"/>
                <a:t>Name</a:t>
              </a:r>
              <a:r>
                <a:rPr dirty="0">
                  <a:solidFill>
                    <a:schemeClr val="accent5">
                      <a:hueOff val="-82419"/>
                      <a:satOff val="-9513"/>
                      <a:lumOff val="-16343"/>
                    </a:schemeClr>
                  </a:solidFill>
                </a:rPr>
                <a:t>*</a:t>
              </a:r>
            </a:p>
          </p:txBody>
        </p:sp>
        <p:grpSp>
          <p:nvGrpSpPr>
            <p:cNvPr id="180" name="Group"/>
            <p:cNvGrpSpPr/>
            <p:nvPr/>
          </p:nvGrpSpPr>
          <p:grpSpPr>
            <a:xfrm>
              <a:off x="68093" y="555114"/>
              <a:ext cx="7682851" cy="709286"/>
              <a:chOff x="0" y="-44193"/>
              <a:chExt cx="7682849" cy="709285"/>
            </a:xfrm>
          </p:grpSpPr>
          <p:sp>
            <p:nvSpPr>
              <p:cNvPr id="178" name="First"/>
              <p:cNvSpPr/>
              <p:nvPr/>
            </p:nvSpPr>
            <p:spPr>
              <a:xfrm>
                <a:off x="0" y="0"/>
                <a:ext cx="3053761" cy="665092"/>
              </a:xfrm>
              <a:prstGeom prst="roundRect">
                <a:avLst>
                  <a:gd name="adj" fmla="val 27635"/>
                </a:avLst>
              </a:prstGeom>
              <a:solidFill>
                <a:srgbClr val="D5D5D5"/>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2200" b="0">
                    <a:solidFill>
                      <a:srgbClr val="5E5E5E"/>
                    </a:solidFill>
                    <a:latin typeface="+mn-lt"/>
                    <a:ea typeface="+mn-ea"/>
                    <a:cs typeface="+mn-cs"/>
                    <a:sym typeface="Helvetica Neue Medium"/>
                  </a:defRPr>
                </a:lvl1pPr>
              </a:lstStyle>
              <a:p>
                <a:r>
                  <a:rPr dirty="0"/>
                  <a:t>  First</a:t>
                </a:r>
              </a:p>
            </p:txBody>
          </p:sp>
          <p:sp>
            <p:nvSpPr>
              <p:cNvPr id="179" name="Last"/>
              <p:cNvSpPr/>
              <p:nvPr/>
            </p:nvSpPr>
            <p:spPr>
              <a:xfrm>
                <a:off x="4027561" y="-44193"/>
                <a:ext cx="3655288" cy="665092"/>
              </a:xfrm>
              <a:prstGeom prst="roundRect">
                <a:avLst>
                  <a:gd name="adj" fmla="val 27635"/>
                </a:avLst>
              </a:prstGeom>
              <a:solidFill>
                <a:srgbClr val="D5D5D5"/>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lvl="1" indent="0" algn="l">
                  <a:defRPr sz="2200" b="0">
                    <a:solidFill>
                      <a:srgbClr val="5E5E5E"/>
                    </a:solidFill>
                    <a:latin typeface="+mn-lt"/>
                    <a:ea typeface="+mn-ea"/>
                    <a:cs typeface="+mn-cs"/>
                    <a:sym typeface="Helvetica Neue Medium"/>
                  </a:defRPr>
                </a:pPr>
                <a:r>
                  <a:t>  Last</a:t>
                </a:r>
              </a:p>
            </p:txBody>
          </p:sp>
        </p:grpSp>
        <p:grpSp>
          <p:nvGrpSpPr>
            <p:cNvPr id="183" name="Group"/>
            <p:cNvGrpSpPr/>
            <p:nvPr/>
          </p:nvGrpSpPr>
          <p:grpSpPr>
            <a:xfrm>
              <a:off x="-2" y="1587001"/>
              <a:ext cx="3748791" cy="1271602"/>
              <a:chOff x="-1" y="-1"/>
              <a:chExt cx="3748790" cy="1271600"/>
            </a:xfrm>
          </p:grpSpPr>
          <p:sp>
            <p:nvSpPr>
              <p:cNvPr id="181" name="Phone number*"/>
              <p:cNvSpPr txBox="1"/>
              <p:nvPr/>
            </p:nvSpPr>
            <p:spPr>
              <a:xfrm>
                <a:off x="-1" y="-1"/>
                <a:ext cx="2665877" cy="497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2500">
                    <a:latin typeface="Arial"/>
                    <a:ea typeface="Arial"/>
                    <a:cs typeface="Arial"/>
                    <a:sym typeface="Arial"/>
                  </a:defRPr>
                </a:pPr>
                <a:r>
                  <a:rPr dirty="0"/>
                  <a:t>Phone number</a:t>
                </a:r>
                <a:r>
                  <a:rPr dirty="0">
                    <a:solidFill>
                      <a:schemeClr val="accent5">
                        <a:hueOff val="-82419"/>
                        <a:satOff val="-9513"/>
                        <a:lumOff val="-16343"/>
                      </a:schemeClr>
                    </a:solidFill>
                  </a:rPr>
                  <a:t>*</a:t>
                </a:r>
              </a:p>
            </p:txBody>
          </p:sp>
          <p:sp>
            <p:nvSpPr>
              <p:cNvPr id="182" name="### ### ####"/>
              <p:cNvSpPr/>
              <p:nvPr/>
            </p:nvSpPr>
            <p:spPr>
              <a:xfrm>
                <a:off x="105772" y="606507"/>
                <a:ext cx="3643017" cy="665092"/>
              </a:xfrm>
              <a:prstGeom prst="roundRect">
                <a:avLst>
                  <a:gd name="adj" fmla="val 27635"/>
                </a:avLst>
              </a:prstGeom>
              <a:solidFill>
                <a:srgbClr val="D5D5D5"/>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2200" b="0">
                    <a:solidFill>
                      <a:srgbClr val="5E5E5E"/>
                    </a:solidFill>
                    <a:latin typeface="+mn-lt"/>
                    <a:ea typeface="+mn-ea"/>
                    <a:cs typeface="+mn-cs"/>
                    <a:sym typeface="Helvetica Neue Medium"/>
                  </a:defRPr>
                </a:lvl1pPr>
              </a:lstStyle>
              <a:p>
                <a:r>
                  <a:rPr dirty="0"/>
                  <a:t> ### ### ####</a:t>
                </a:r>
              </a:p>
            </p:txBody>
          </p:sp>
        </p:grpSp>
        <p:grpSp>
          <p:nvGrpSpPr>
            <p:cNvPr id="186" name="Group"/>
            <p:cNvGrpSpPr/>
            <p:nvPr/>
          </p:nvGrpSpPr>
          <p:grpSpPr>
            <a:xfrm>
              <a:off x="18854" y="3172990"/>
              <a:ext cx="7434460" cy="1368925"/>
              <a:chOff x="0" y="0"/>
              <a:chExt cx="7434459" cy="1368924"/>
            </a:xfrm>
          </p:grpSpPr>
          <p:sp>
            <p:nvSpPr>
              <p:cNvPr id="184" name="Email address*"/>
              <p:cNvSpPr txBox="1"/>
              <p:nvPr/>
            </p:nvSpPr>
            <p:spPr>
              <a:xfrm>
                <a:off x="-1" y="-1"/>
                <a:ext cx="2590459" cy="497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2500">
                    <a:latin typeface="Arial"/>
                    <a:ea typeface="Arial"/>
                    <a:cs typeface="Arial"/>
                    <a:sym typeface="Arial"/>
                  </a:defRPr>
                </a:pPr>
                <a:r>
                  <a:t>Email address</a:t>
                </a:r>
                <a:r>
                  <a:rPr>
                    <a:solidFill>
                      <a:schemeClr val="accent5">
                        <a:hueOff val="-82419"/>
                        <a:satOff val="-9513"/>
                        <a:lumOff val="-16343"/>
                      </a:schemeClr>
                    </a:solidFill>
                  </a:rPr>
                  <a:t>*</a:t>
                </a:r>
              </a:p>
            </p:txBody>
          </p:sp>
          <p:sp>
            <p:nvSpPr>
              <p:cNvPr id="185" name="Rounded Rectangle"/>
              <p:cNvSpPr/>
              <p:nvPr/>
            </p:nvSpPr>
            <p:spPr>
              <a:xfrm>
                <a:off x="68063" y="703833"/>
                <a:ext cx="7366397" cy="665092"/>
              </a:xfrm>
              <a:prstGeom prst="roundRect">
                <a:avLst>
                  <a:gd name="adj" fmla="val 27635"/>
                </a:avLst>
              </a:prstGeom>
              <a:solidFill>
                <a:srgbClr val="D5D5D5"/>
              </a:solidFill>
              <a:ln w="12700" cap="flat">
                <a:noFill/>
                <a:miter lim="400000"/>
              </a:ln>
              <a:effectLst/>
            </p:spPr>
            <p:txBody>
              <a:bodyPr wrap="square" lIns="0" tIns="0" rIns="0" bIns="0" numCol="1" anchor="ctr">
                <a:noAutofit/>
              </a:bodyPr>
              <a:lstStyle/>
              <a:p>
                <a:pPr algn="l">
                  <a:defRPr sz="2200" b="0">
                    <a:solidFill>
                      <a:srgbClr val="5E5E5E"/>
                    </a:solidFill>
                    <a:latin typeface="+mn-lt"/>
                    <a:ea typeface="+mn-ea"/>
                    <a:cs typeface="+mn-cs"/>
                    <a:sym typeface="Helvetica Neue Medium"/>
                  </a:defRPr>
                </a:pPr>
                <a:endParaRPr/>
              </a:p>
            </p:txBody>
          </p:sp>
        </p:grpSp>
      </p:grpSp>
      <p:sp>
        <p:nvSpPr>
          <p:cNvPr id="188" name="Rounded Rectangle"/>
          <p:cNvSpPr/>
          <p:nvPr/>
        </p:nvSpPr>
        <p:spPr>
          <a:xfrm>
            <a:off x="10479488" y="8976725"/>
            <a:ext cx="12787019" cy="3063098"/>
          </a:xfrm>
          <a:prstGeom prst="roundRect">
            <a:avLst>
              <a:gd name="adj" fmla="val 8868"/>
            </a:avLst>
          </a:prstGeom>
          <a:solidFill>
            <a:srgbClr val="D5D5D5"/>
          </a:solidFill>
          <a:ln w="12700" cap="flat">
            <a:noFill/>
            <a:miter lim="400000"/>
          </a:ln>
          <a:effectLst/>
        </p:spPr>
        <p:txBody>
          <a:bodyPr wrap="square" lIns="0" tIns="0" rIns="0" bIns="0" numCol="1" anchor="ctr">
            <a:noAutofit/>
          </a:bodyPr>
          <a:lstStyle/>
          <a:p>
            <a:pPr algn="l">
              <a:defRPr sz="2200" b="0">
                <a:solidFill>
                  <a:srgbClr val="5E5E5E"/>
                </a:solidFill>
                <a:latin typeface="+mn-lt"/>
                <a:ea typeface="+mn-ea"/>
                <a:cs typeface="+mn-cs"/>
                <a:sym typeface="Helvetica Neue Medium"/>
              </a:defRPr>
            </a:pPr>
            <a:endParaRPr/>
          </a:p>
        </p:txBody>
      </p:sp>
      <p:grpSp>
        <p:nvGrpSpPr>
          <p:cNvPr id="196" name="Group"/>
          <p:cNvGrpSpPr/>
          <p:nvPr/>
        </p:nvGrpSpPr>
        <p:grpSpPr>
          <a:xfrm>
            <a:off x="19502880" y="3644760"/>
            <a:ext cx="4065971" cy="4551093"/>
            <a:chOff x="0" y="0"/>
            <a:chExt cx="4065969" cy="4551090"/>
          </a:xfrm>
        </p:grpSpPr>
        <p:sp>
          <p:nvSpPr>
            <p:cNvPr id="189" name="Pet name"/>
            <p:cNvSpPr txBox="1"/>
            <p:nvPr/>
          </p:nvSpPr>
          <p:spPr>
            <a:xfrm>
              <a:off x="22586" y="0"/>
              <a:ext cx="1653362" cy="497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500">
                  <a:latin typeface="Arial"/>
                  <a:ea typeface="Arial"/>
                  <a:cs typeface="Arial"/>
                  <a:sym typeface="Arial"/>
                </a:defRPr>
              </a:lvl1pPr>
            </a:lstStyle>
            <a:p>
              <a:r>
                <a:t>Pet name</a:t>
              </a:r>
            </a:p>
          </p:txBody>
        </p:sp>
        <p:sp>
          <p:nvSpPr>
            <p:cNvPr id="190" name="Rounded Rectangle"/>
            <p:cNvSpPr/>
            <p:nvPr/>
          </p:nvSpPr>
          <p:spPr>
            <a:xfrm>
              <a:off x="0" y="599307"/>
              <a:ext cx="4065970" cy="665092"/>
            </a:xfrm>
            <a:prstGeom prst="roundRect">
              <a:avLst>
                <a:gd name="adj" fmla="val 27635"/>
              </a:avLst>
            </a:prstGeom>
            <a:solidFill>
              <a:srgbClr val="D5D5D5"/>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lvl="1" indent="0" algn="l">
                <a:defRPr sz="2200" b="0">
                  <a:solidFill>
                    <a:srgbClr val="5E5E5E"/>
                  </a:solidFill>
                  <a:latin typeface="+mn-lt"/>
                  <a:ea typeface="+mn-ea"/>
                  <a:cs typeface="+mn-cs"/>
                  <a:sym typeface="Helvetica Neue Medium"/>
                </a:defRPr>
              </a:pPr>
              <a:r>
                <a:t> </a:t>
              </a:r>
            </a:p>
          </p:txBody>
        </p:sp>
        <p:sp>
          <p:nvSpPr>
            <p:cNvPr id="191" name="Age"/>
            <p:cNvSpPr txBox="1"/>
            <p:nvPr/>
          </p:nvSpPr>
          <p:spPr>
            <a:xfrm>
              <a:off x="77293" y="3172990"/>
              <a:ext cx="773711" cy="497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500">
                  <a:latin typeface="Arial"/>
                  <a:ea typeface="Arial"/>
                  <a:cs typeface="Arial"/>
                  <a:sym typeface="Arial"/>
                </a:defRPr>
              </a:lvl1pPr>
            </a:lstStyle>
            <a:p>
              <a:r>
                <a:t>Age</a:t>
              </a:r>
            </a:p>
          </p:txBody>
        </p:sp>
        <p:grpSp>
          <p:nvGrpSpPr>
            <p:cNvPr id="194" name="Group"/>
            <p:cNvGrpSpPr/>
            <p:nvPr/>
          </p:nvGrpSpPr>
          <p:grpSpPr>
            <a:xfrm>
              <a:off x="0" y="1576251"/>
              <a:ext cx="4065970" cy="1205751"/>
              <a:chOff x="0" y="0"/>
              <a:chExt cx="4065969" cy="1205749"/>
            </a:xfrm>
          </p:grpSpPr>
          <p:sp>
            <p:nvSpPr>
              <p:cNvPr id="192" name="Breed"/>
              <p:cNvSpPr txBox="1"/>
              <p:nvPr/>
            </p:nvSpPr>
            <p:spPr>
              <a:xfrm>
                <a:off x="43073" y="-1"/>
                <a:ext cx="1098898" cy="497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500">
                    <a:latin typeface="Arial"/>
                    <a:ea typeface="Arial"/>
                    <a:cs typeface="Arial"/>
                    <a:sym typeface="Arial"/>
                  </a:defRPr>
                </a:lvl1pPr>
              </a:lstStyle>
              <a:p>
                <a:r>
                  <a:t>Breed</a:t>
                </a:r>
              </a:p>
            </p:txBody>
          </p:sp>
          <p:sp>
            <p:nvSpPr>
              <p:cNvPr id="193" name="Rounded Rectangle"/>
              <p:cNvSpPr/>
              <p:nvPr/>
            </p:nvSpPr>
            <p:spPr>
              <a:xfrm>
                <a:off x="0" y="540658"/>
                <a:ext cx="4065970" cy="665092"/>
              </a:xfrm>
              <a:prstGeom prst="roundRect">
                <a:avLst>
                  <a:gd name="adj" fmla="val 27635"/>
                </a:avLst>
              </a:prstGeom>
              <a:solidFill>
                <a:srgbClr val="D5D5D5"/>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lvl="1" indent="0" algn="l">
                  <a:defRPr sz="2200" b="0">
                    <a:solidFill>
                      <a:srgbClr val="5E5E5E"/>
                    </a:solidFill>
                    <a:latin typeface="+mn-lt"/>
                    <a:ea typeface="+mn-ea"/>
                    <a:cs typeface="+mn-cs"/>
                    <a:sym typeface="Helvetica Neue Medium"/>
                  </a:defRPr>
                </a:pPr>
                <a:r>
                  <a:t> </a:t>
                </a:r>
              </a:p>
            </p:txBody>
          </p:sp>
        </p:grpSp>
        <p:sp>
          <p:nvSpPr>
            <p:cNvPr id="195" name="Rounded Rectangle"/>
            <p:cNvSpPr/>
            <p:nvPr/>
          </p:nvSpPr>
          <p:spPr>
            <a:xfrm>
              <a:off x="0" y="3885998"/>
              <a:ext cx="4065970" cy="665093"/>
            </a:xfrm>
            <a:prstGeom prst="roundRect">
              <a:avLst>
                <a:gd name="adj" fmla="val 27635"/>
              </a:avLst>
            </a:prstGeom>
            <a:solidFill>
              <a:srgbClr val="D5D5D5"/>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lvl="1" indent="0" algn="l">
                <a:defRPr sz="2200" b="0">
                  <a:solidFill>
                    <a:srgbClr val="5E5E5E"/>
                  </a:solidFill>
                  <a:latin typeface="+mn-lt"/>
                  <a:ea typeface="+mn-ea"/>
                  <a:cs typeface="+mn-cs"/>
                  <a:sym typeface="Helvetica Neue Medium"/>
                </a:defRPr>
              </a:pPr>
              <a:r>
                <a:t> </a:t>
              </a:r>
            </a:p>
          </p:txBody>
        </p:sp>
      </p:grpSp>
      <p:sp>
        <p:nvSpPr>
          <p:cNvPr id="198" name="Looking for basic pet care advice for the most common type of pets? Need additional help determining which type of pet is right for you and your family? We will work with you and provide tailored evidence-based pet care to ensure lifelong health and well"/>
          <p:cNvSpPr txBox="1"/>
          <p:nvPr/>
        </p:nvSpPr>
        <p:spPr>
          <a:xfrm>
            <a:off x="963473" y="1979111"/>
            <a:ext cx="7317582" cy="265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defTabSz="457200">
              <a:lnSpc>
                <a:spcPct val="120000"/>
              </a:lnSpc>
              <a:defRPr sz="2533" b="0">
                <a:solidFill>
                  <a:srgbClr val="163A69"/>
                </a:solidFill>
                <a:latin typeface="Arial"/>
                <a:ea typeface="Arial"/>
                <a:cs typeface="Arial"/>
                <a:sym typeface="Arial"/>
              </a:defRPr>
            </a:lvl1pPr>
          </a:lstStyle>
          <a:p>
            <a:r>
              <a:t>Looking for basic pet care advice for the most common type of pets? Need additional help determining which type of pet is right for you and your family? We will work with you and provide tailored evidence-based pet care to ensure lifelong health and wellness of your new companion. </a:t>
            </a:r>
          </a:p>
        </p:txBody>
      </p:sp>
      <p:sp>
        <p:nvSpPr>
          <p:cNvPr id="199" name="*Home page"/>
          <p:cNvSpPr txBox="1"/>
          <p:nvPr/>
        </p:nvSpPr>
        <p:spPr>
          <a:xfrm>
            <a:off x="1179207" y="12644762"/>
            <a:ext cx="2357248"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5E5E5E"/>
                </a:solidFill>
              </a:defRPr>
            </a:lvl1pPr>
          </a:lstStyle>
          <a:p>
            <a:r>
              <a:t>*Home page</a:t>
            </a:r>
          </a:p>
        </p:txBody>
      </p:sp>
      <p:sp>
        <p:nvSpPr>
          <p:cNvPr id="200" name="Megaphone"/>
          <p:cNvSpPr/>
          <p:nvPr/>
        </p:nvSpPr>
        <p:spPr>
          <a:xfrm>
            <a:off x="7520718" y="4279630"/>
            <a:ext cx="544407" cy="275777"/>
          </a:xfrm>
          <a:custGeom>
            <a:avLst/>
            <a:gdLst/>
            <a:ahLst/>
            <a:cxnLst>
              <a:cxn ang="0">
                <a:pos x="wd2" y="hd2"/>
              </a:cxn>
              <a:cxn ang="5400000">
                <a:pos x="wd2" y="hd2"/>
              </a:cxn>
              <a:cxn ang="10800000">
                <a:pos x="wd2" y="hd2"/>
              </a:cxn>
              <a:cxn ang="16200000">
                <a:pos x="wd2" y="hd2"/>
              </a:cxn>
            </a:cxnLst>
            <a:rect l="0" t="0" r="r" b="b"/>
            <a:pathLst>
              <a:path w="21600" h="21600"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1" name="A+"/>
          <p:cNvSpPr txBox="1"/>
          <p:nvPr/>
        </p:nvSpPr>
        <p:spPr>
          <a:xfrm>
            <a:off x="3700149" y="12644762"/>
            <a:ext cx="71696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300" b="0">
                <a:solidFill>
                  <a:srgbClr val="7198C8"/>
                </a:solidFill>
                <a:latin typeface="Arial Black"/>
                <a:ea typeface="Arial Black"/>
                <a:cs typeface="Arial Black"/>
                <a:sym typeface="Arial Black"/>
              </a:defRPr>
            </a:lvl1pPr>
          </a:lstStyle>
          <a:p>
            <a:r>
              <a:rPr dirty="0"/>
              <a:t>A+</a:t>
            </a:r>
          </a:p>
        </p:txBody>
      </p:sp>
      <p:sp>
        <p:nvSpPr>
          <p:cNvPr id="4" name="Alternate Process 3">
            <a:extLst>
              <a:ext uri="{FF2B5EF4-FFF2-40B4-BE49-F238E27FC236}">
                <a16:creationId xmlns:a16="http://schemas.microsoft.com/office/drawing/2014/main" id="{61824550-C4F3-29BA-9928-7ED7D26FB2E4}"/>
              </a:ext>
            </a:extLst>
          </p:cNvPr>
          <p:cNvSpPr/>
          <p:nvPr/>
        </p:nvSpPr>
        <p:spPr>
          <a:xfrm>
            <a:off x="15764191" y="12380157"/>
            <a:ext cx="2217611" cy="544830"/>
          </a:xfrm>
          <a:prstGeom prst="flowChartAlternateProcess">
            <a:avLst/>
          </a:prstGeom>
          <a:solidFill>
            <a:srgbClr val="6599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b="0" dirty="0">
                <a:ln w="0"/>
                <a:solidFill>
                  <a:schemeClr val="bg1"/>
                </a:solidFill>
                <a:effectLst>
                  <a:outerShdw blurRad="38100" dist="19050" dir="2700000" algn="tl" rotWithShape="0">
                    <a:schemeClr val="dk1">
                      <a:alpha val="40000"/>
                    </a:schemeClr>
                  </a:outerShdw>
                </a:effectLst>
                <a:latin typeface="+mn-lt"/>
                <a:ea typeface="+mn-ea"/>
                <a:cs typeface="+mn-cs"/>
                <a:sym typeface="Helvetica Neue Medium"/>
              </a:rPr>
              <a:t>s</a:t>
            </a:r>
            <a:r>
              <a:rPr kumimoji="0" lang="en-US" sz="3200" b="0" i="0" u="none" strike="noStrike" normalizeH="0" baseline="0" dirty="0">
                <a:ln w="0"/>
                <a:solidFill>
                  <a:schemeClr val="bg1"/>
                </a:solidFill>
                <a:effectLst>
                  <a:outerShdw blurRad="38100" dist="19050" dir="2700000" algn="tl" rotWithShape="0">
                    <a:schemeClr val="dk1">
                      <a:alpha val="40000"/>
                    </a:schemeClr>
                  </a:outerShdw>
                </a:effectLst>
                <a:uFillTx/>
                <a:latin typeface="+mn-lt"/>
                <a:ea typeface="+mn-ea"/>
                <a:cs typeface="+mn-cs"/>
                <a:sym typeface="Helvetica Neue Medium"/>
              </a:rPr>
              <a:t>ubmit</a:t>
            </a:r>
            <a:endParaRPr kumimoji="0" lang="en-US" sz="3200" b="0" i="0" u="none" strike="noStrike" cap="none" spc="0" normalizeH="0" baseline="0" dirty="0">
              <a:ln>
                <a:noFill/>
              </a:ln>
              <a:solidFill>
                <a:schemeClr val="bg1"/>
              </a:solidFill>
              <a:effectLst/>
              <a:uFillTx/>
              <a:latin typeface="+mn-lt"/>
              <a:ea typeface="+mn-ea"/>
              <a:cs typeface="+mn-cs"/>
              <a:sym typeface="Helvetica Neue Medium"/>
            </a:endParaRPr>
          </a:p>
        </p:txBody>
      </p:sp>
      <p:sp>
        <p:nvSpPr>
          <p:cNvPr id="5" name="Name*">
            <a:extLst>
              <a:ext uri="{FF2B5EF4-FFF2-40B4-BE49-F238E27FC236}">
                <a16:creationId xmlns:a16="http://schemas.microsoft.com/office/drawing/2014/main" id="{8D74248D-8D4B-1BC8-C96A-9BA70D08028C}"/>
              </a:ext>
            </a:extLst>
          </p:cNvPr>
          <p:cNvSpPr txBox="1"/>
          <p:nvPr/>
        </p:nvSpPr>
        <p:spPr>
          <a:xfrm>
            <a:off x="14474441" y="5236349"/>
            <a:ext cx="1783707" cy="525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2500">
                <a:latin typeface="Arial"/>
                <a:ea typeface="Arial"/>
                <a:cs typeface="Arial"/>
                <a:sym typeface="Arial"/>
              </a:defRPr>
            </a:pPr>
            <a:r>
              <a:rPr lang="en-US" dirty="0">
                <a:solidFill>
                  <a:schemeClr val="tx1"/>
                </a:solidFill>
              </a:rPr>
              <a:t>Time zone</a:t>
            </a:r>
            <a:r>
              <a:rPr dirty="0">
                <a:solidFill>
                  <a:schemeClr val="accent5">
                    <a:hueOff val="-82419"/>
                    <a:satOff val="-9513"/>
                    <a:lumOff val="-16343"/>
                  </a:schemeClr>
                </a:solidFill>
              </a:rPr>
              <a:t>*</a:t>
            </a:r>
          </a:p>
        </p:txBody>
      </p:sp>
      <p:sp>
        <p:nvSpPr>
          <p:cNvPr id="6" name="First">
            <a:extLst>
              <a:ext uri="{FF2B5EF4-FFF2-40B4-BE49-F238E27FC236}">
                <a16:creationId xmlns:a16="http://schemas.microsoft.com/office/drawing/2014/main" id="{D2997723-14BB-1C97-7083-ACAF64C0CF08}"/>
              </a:ext>
            </a:extLst>
          </p:cNvPr>
          <p:cNvSpPr/>
          <p:nvPr/>
        </p:nvSpPr>
        <p:spPr>
          <a:xfrm>
            <a:off x="14479450" y="5882618"/>
            <a:ext cx="3053763" cy="665093"/>
          </a:xfrm>
          <a:prstGeom prst="roundRect">
            <a:avLst>
              <a:gd name="adj" fmla="val 27635"/>
            </a:avLst>
          </a:prstGeom>
          <a:solidFill>
            <a:srgbClr val="D5D5D5"/>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2200" b="0">
                <a:solidFill>
                  <a:srgbClr val="5E5E5E"/>
                </a:solidFill>
                <a:latin typeface="+mn-lt"/>
                <a:ea typeface="+mn-ea"/>
                <a:cs typeface="+mn-cs"/>
                <a:sym typeface="Helvetica Neue Medium"/>
              </a:defRPr>
            </a:lvl1pPr>
          </a:lstStyle>
          <a:p>
            <a:r>
              <a:rPr dirty="0"/>
              <a:t>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p:cTn id="7" dur="500" fill="hold"/>
                                        <p:tgtEl>
                                          <p:spTgt spid="200"/>
                                        </p:tgtEl>
                                        <p:attrNameLst>
                                          <p:attrName>ppt_w</p:attrName>
                                        </p:attrNameLst>
                                      </p:cBhvr>
                                      <p:tavLst>
                                        <p:tav tm="0">
                                          <p:val>
                                            <p:fltVal val="0"/>
                                          </p:val>
                                        </p:tav>
                                        <p:tav tm="100000">
                                          <p:val>
                                            <p:strVal val="#ppt_w"/>
                                          </p:val>
                                        </p:tav>
                                      </p:tavLst>
                                    </p:anim>
                                    <p:anim calcmode="lin" valueType="num">
                                      <p:cBhvr>
                                        <p:cTn id="8" dur="500" fill="hold"/>
                                        <p:tgtEl>
                                          <p:spTgt spid="2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01"/>
                                        </p:tgtEl>
                                        <p:attrNameLst>
                                          <p:attrName>style.visibility</p:attrName>
                                        </p:attrNameLst>
                                      </p:cBhvr>
                                      <p:to>
                                        <p:strVal val="visible"/>
                                      </p:to>
                                    </p:set>
                                    <p:anim calcmode="lin" valueType="num">
                                      <p:cBhvr>
                                        <p:cTn id="13" dur="500" fill="hold"/>
                                        <p:tgtEl>
                                          <p:spTgt spid="201"/>
                                        </p:tgtEl>
                                        <p:attrNameLst>
                                          <p:attrName>ppt_w</p:attrName>
                                        </p:attrNameLst>
                                      </p:cBhvr>
                                      <p:tavLst>
                                        <p:tav tm="0">
                                          <p:val>
                                            <p:fltVal val="0"/>
                                          </p:val>
                                        </p:tav>
                                        <p:tav tm="100000">
                                          <p:val>
                                            <p:strVal val="#ppt_w"/>
                                          </p:val>
                                        </p:tav>
                                      </p:tavLst>
                                    </p:anim>
                                    <p:anim calcmode="lin" valueType="num">
                                      <p:cBhvr>
                                        <p:cTn id="14" dur="500" fill="hold"/>
                                        <p:tgtEl>
                                          <p:spTgt spid="201"/>
                                        </p:tgtEl>
                                        <p:attrNameLst>
                                          <p:attrName>ppt_h</p:attrName>
                                        </p:attrNameLst>
                                      </p:cBhvr>
                                      <p:tavLst>
                                        <p:tav tm="0">
                                          <p:val>
                                            <p:fltVal val="0"/>
                                          </p:val>
                                        </p:tav>
                                        <p:tav tm="100000">
                                          <p:val>
                                            <p:strVal val="#ppt_h"/>
                                          </p:val>
                                        </p:tav>
                                      </p:tavLst>
                                    </p:anim>
                                    <p:animEffect transition="in" filter="fade">
                                      <p:cBhvr>
                                        <p:cTn id="15" dur="500"/>
                                        <p:tgtEl>
                                          <p:spTgt spid="201"/>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mph" presetSubtype="0" accel="50000" decel="50000" fill="hold" grpId="0" nodeType="clickEffect">
                                  <p:stCondLst>
                                    <p:cond delay="0"/>
                                  </p:stCondLst>
                                  <p:childTnLst>
                                    <p:animScale>
                                      <p:cBhvr>
                                        <p:cTn id="19" dur="1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1"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Group"/>
          <p:cNvGrpSpPr/>
          <p:nvPr/>
        </p:nvGrpSpPr>
        <p:grpSpPr>
          <a:xfrm>
            <a:off x="889417" y="2108309"/>
            <a:ext cx="8217355" cy="580229"/>
            <a:chOff x="241221" y="-389666"/>
            <a:chExt cx="8217354" cy="580227"/>
          </a:xfrm>
        </p:grpSpPr>
        <p:sp>
          <p:nvSpPr>
            <p:cNvPr id="203" name="Home"/>
            <p:cNvSpPr txBox="1"/>
            <p:nvPr/>
          </p:nvSpPr>
          <p:spPr>
            <a:xfrm>
              <a:off x="241221"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2" action="ppaction://hlinksldjump"/>
                </a:defRPr>
              </a:lvl1pPr>
            </a:lstStyle>
            <a:p>
              <a:pPr>
                <a:defRPr u="none"/>
              </a:pPr>
              <a:r>
                <a:rPr u="sng" dirty="0">
                  <a:solidFill>
                    <a:srgbClr val="013B6C"/>
                  </a:solidFill>
                  <a:hlinkClick r:id="rId2" action="ppaction://hlinksldjump">
                    <a:extLst>
                      <a:ext uri="{A12FA001-AC4F-418D-AE19-62706E023703}">
                        <ahyp:hlinkClr xmlns:ahyp="http://schemas.microsoft.com/office/drawing/2018/hyperlinkcolor" val="tx"/>
                      </a:ext>
                    </a:extLst>
                  </a:hlinkClick>
                </a:rPr>
                <a:t>Home</a:t>
              </a:r>
            </a:p>
          </p:txBody>
        </p:sp>
        <p:sp>
          <p:nvSpPr>
            <p:cNvPr id="204" name="Cats"/>
            <p:cNvSpPr txBox="1"/>
            <p:nvPr/>
          </p:nvSpPr>
          <p:spPr>
            <a:xfrm>
              <a:off x="2457027"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3" action="ppaction://hlinksldjump"/>
                </a:defRPr>
              </a:lvl1pPr>
            </a:lstStyle>
            <a:p>
              <a:pPr>
                <a:defRPr u="none"/>
              </a:pPr>
              <a:r>
                <a:rPr u="sng">
                  <a:solidFill>
                    <a:srgbClr val="013B6C"/>
                  </a:solidFill>
                  <a:hlinkClick r:id="rId3" action="ppaction://hlinksldjump">
                    <a:extLst>
                      <a:ext uri="{A12FA001-AC4F-418D-AE19-62706E023703}">
                        <ahyp:hlinkClr xmlns:ahyp="http://schemas.microsoft.com/office/drawing/2018/hyperlinkcolor" val="tx"/>
                      </a:ext>
                    </a:extLst>
                  </a:hlinkClick>
                </a:rPr>
                <a:t>Cats</a:t>
              </a:r>
            </a:p>
          </p:txBody>
        </p:sp>
        <p:sp>
          <p:nvSpPr>
            <p:cNvPr id="205" name="Dogs"/>
            <p:cNvSpPr txBox="1"/>
            <p:nvPr/>
          </p:nvSpPr>
          <p:spPr>
            <a:xfrm>
              <a:off x="4672833"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4" action="ppaction://hlinksldjump"/>
                </a:defRPr>
              </a:lvl1pPr>
            </a:lstStyle>
            <a:p>
              <a:pPr>
                <a:defRPr u="none"/>
              </a:pPr>
              <a:r>
                <a:rPr u="sng">
                  <a:solidFill>
                    <a:srgbClr val="013B6C"/>
                  </a:solidFill>
                  <a:hlinkClick r:id="rId4" action="ppaction://hlinksldjump">
                    <a:extLst>
                      <a:ext uri="{A12FA001-AC4F-418D-AE19-62706E023703}">
                        <ahyp:hlinkClr xmlns:ahyp="http://schemas.microsoft.com/office/drawing/2018/hyperlinkcolor" val="tx"/>
                      </a:ext>
                    </a:extLst>
                  </a:hlinkClick>
                </a:rPr>
                <a:t>Dogs</a:t>
              </a:r>
            </a:p>
          </p:txBody>
        </p:sp>
        <p:sp>
          <p:nvSpPr>
            <p:cNvPr id="206" name="Birds"/>
            <p:cNvSpPr txBox="1"/>
            <p:nvPr/>
          </p:nvSpPr>
          <p:spPr>
            <a:xfrm>
              <a:off x="6888639" y="-389666"/>
              <a:ext cx="1569936"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5" action="ppaction://hlinksldjump"/>
                </a:defRPr>
              </a:lvl1pPr>
            </a:lstStyle>
            <a:p>
              <a:pPr>
                <a:defRPr u="none"/>
              </a:pPr>
              <a:r>
                <a:rPr u="sng">
                  <a:solidFill>
                    <a:srgbClr val="013B6C"/>
                  </a:solidFill>
                  <a:hlinkClick r:id="rId5" action="ppaction://hlinksldjump">
                    <a:extLst>
                      <a:ext uri="{A12FA001-AC4F-418D-AE19-62706E023703}">
                        <ahyp:hlinkClr xmlns:ahyp="http://schemas.microsoft.com/office/drawing/2018/hyperlinkcolor" val="tx"/>
                      </a:ext>
                    </a:extLst>
                  </a:hlinkClick>
                </a:rPr>
                <a:t>Birds</a:t>
              </a:r>
            </a:p>
          </p:txBody>
        </p:sp>
      </p:grpSp>
      <p:grpSp>
        <p:nvGrpSpPr>
          <p:cNvPr id="212" name="Group"/>
          <p:cNvGrpSpPr/>
          <p:nvPr/>
        </p:nvGrpSpPr>
        <p:grpSpPr>
          <a:xfrm>
            <a:off x="19782132" y="2143291"/>
            <a:ext cx="3712453" cy="510265"/>
            <a:chOff x="0" y="0"/>
            <a:chExt cx="3712451" cy="510264"/>
          </a:xfrm>
        </p:grpSpPr>
        <p:sp>
          <p:nvSpPr>
            <p:cNvPr id="210" name="search now"/>
            <p:cNvSpPr/>
            <p:nvPr/>
          </p:nvSpPr>
          <p:spPr>
            <a:xfrm>
              <a:off x="505697" y="0"/>
              <a:ext cx="3206755" cy="510265"/>
            </a:xfrm>
            <a:prstGeom prst="roundRect">
              <a:avLst>
                <a:gd name="adj" fmla="val 25450"/>
              </a:avLst>
            </a:prstGeom>
            <a:noFill/>
            <a:ln w="25400" cap="flat">
              <a:solidFill>
                <a:srgbClr val="BDBDBD"/>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2400" b="0">
                  <a:solidFill>
                    <a:srgbClr val="929292"/>
                  </a:solidFill>
                  <a:latin typeface="Times New Roman"/>
                  <a:ea typeface="Times New Roman"/>
                  <a:cs typeface="Times New Roman"/>
                  <a:sym typeface="Times New Roman"/>
                </a:defRPr>
              </a:lvl1pPr>
            </a:lstStyle>
            <a:p>
              <a:r>
                <a:t>  search now</a:t>
              </a:r>
            </a:p>
          </p:txBody>
        </p:sp>
        <p:sp>
          <p:nvSpPr>
            <p:cNvPr id="211" name="Search"/>
            <p:cNvSpPr/>
            <p:nvPr/>
          </p:nvSpPr>
          <p:spPr>
            <a:xfrm>
              <a:off x="0" y="66412"/>
              <a:ext cx="322033" cy="377440"/>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676767"/>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217" name="Group"/>
          <p:cNvGrpSpPr/>
          <p:nvPr/>
        </p:nvGrpSpPr>
        <p:grpSpPr>
          <a:xfrm>
            <a:off x="1130505" y="308664"/>
            <a:ext cx="3609504" cy="1649279"/>
            <a:chOff x="0" y="0"/>
            <a:chExt cx="3609502" cy="1649277"/>
          </a:xfrm>
        </p:grpSpPr>
        <p:sp>
          <p:nvSpPr>
            <p:cNvPr id="213" name="Rectangle"/>
            <p:cNvSpPr/>
            <p:nvPr/>
          </p:nvSpPr>
          <p:spPr>
            <a:xfrm>
              <a:off x="0" y="0"/>
              <a:ext cx="3609503" cy="1270167"/>
            </a:xfrm>
            <a:prstGeom prst="rect">
              <a:avLst/>
            </a:prstGeom>
            <a:solidFill>
              <a:srgbClr val="003B6D"/>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216" name="Image"/>
            <p:cNvGrpSpPr/>
            <p:nvPr/>
          </p:nvGrpSpPr>
          <p:grpSpPr>
            <a:xfrm>
              <a:off x="453392" y="302288"/>
              <a:ext cx="2622522" cy="1346990"/>
              <a:chOff x="0" y="0"/>
              <a:chExt cx="2622521" cy="1346989"/>
            </a:xfrm>
          </p:grpSpPr>
          <p:pic>
            <p:nvPicPr>
              <p:cNvPr id="215" name="Image" descr="Image"/>
              <p:cNvPicPr>
                <a:picLocks noChangeAspect="1"/>
              </p:cNvPicPr>
              <p:nvPr/>
            </p:nvPicPr>
            <p:blipFill>
              <a:blip r:embed="rId6"/>
              <a:srcRect/>
              <a:stretch>
                <a:fillRect/>
              </a:stretch>
            </p:blipFill>
            <p:spPr>
              <a:xfrm>
                <a:off x="127000" y="88900"/>
                <a:ext cx="2368522" cy="1016790"/>
              </a:xfrm>
              <a:prstGeom prst="rect">
                <a:avLst/>
              </a:prstGeom>
              <a:ln>
                <a:noFill/>
              </a:ln>
              <a:effectLst/>
            </p:spPr>
          </p:pic>
          <p:pic>
            <p:nvPicPr>
              <p:cNvPr id="214" name="Image" descr="Image"/>
              <p:cNvPicPr>
                <a:picLocks/>
              </p:cNvPicPr>
              <p:nvPr/>
            </p:nvPicPr>
            <p:blipFill>
              <a:blip r:embed="rId7"/>
              <a:stretch>
                <a:fillRect/>
              </a:stretch>
            </p:blipFill>
            <p:spPr>
              <a:xfrm>
                <a:off x="-1" y="-1"/>
                <a:ext cx="2622523" cy="1346991"/>
              </a:xfrm>
              <a:prstGeom prst="rect">
                <a:avLst/>
              </a:prstGeom>
              <a:effectLst/>
            </p:spPr>
          </p:pic>
        </p:grpSp>
      </p:grpSp>
      <p:sp>
        <p:nvSpPr>
          <p:cNvPr id="222" name="Evidence-based pet care advice for every pet lover"/>
          <p:cNvSpPr txBox="1"/>
          <p:nvPr/>
        </p:nvSpPr>
        <p:spPr>
          <a:xfrm>
            <a:off x="4943902" y="1135720"/>
            <a:ext cx="6793899" cy="430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defTabSz="457200">
              <a:lnSpc>
                <a:spcPts val="4200"/>
              </a:lnSpc>
              <a:defRPr sz="2333" b="0">
                <a:solidFill>
                  <a:srgbClr val="003B6D"/>
                </a:solidFill>
                <a:latin typeface="Arial"/>
                <a:ea typeface="Arial"/>
                <a:cs typeface="Arial"/>
                <a:sym typeface="Arial"/>
              </a:defRPr>
            </a:lvl1pPr>
          </a:lstStyle>
          <a:p>
            <a:r>
              <a:t>Evidence-based pet care advice for every pet lover </a:t>
            </a:r>
          </a:p>
        </p:txBody>
      </p:sp>
      <p:sp>
        <p:nvSpPr>
          <p:cNvPr id="225" name="Rectangle"/>
          <p:cNvSpPr/>
          <p:nvPr/>
        </p:nvSpPr>
        <p:spPr>
          <a:xfrm>
            <a:off x="-21020" y="3347485"/>
            <a:ext cx="24781106" cy="8308604"/>
          </a:xfrm>
          <a:prstGeom prst="rect">
            <a:avLst/>
          </a:prstGeom>
          <a:solidFill>
            <a:srgbClr val="003B6D"/>
          </a:solidFill>
          <a:ln w="12700">
            <a:miter lim="400000"/>
          </a:ln>
        </p:spPr>
        <p:txBody>
          <a:bodyPr lIns="0" tIns="0" rIns="0" bIns="0" anchor="ctr"/>
          <a:lstStyle/>
          <a:p>
            <a:pPr algn="l">
              <a:defRPr sz="3200" b="0">
                <a:solidFill>
                  <a:srgbClr val="FFFFFF"/>
                </a:solidFill>
                <a:latin typeface="+mn-lt"/>
                <a:ea typeface="+mn-ea"/>
                <a:cs typeface="+mn-cs"/>
                <a:sym typeface="Helvetica Neue Medium"/>
              </a:defRPr>
            </a:pPr>
            <a:endParaRPr dirty="0"/>
          </a:p>
        </p:txBody>
      </p:sp>
      <p:pic>
        <p:nvPicPr>
          <p:cNvPr id="226" name="Image" descr="Image"/>
          <p:cNvPicPr>
            <a:picLocks noChangeAspect="1"/>
          </p:cNvPicPr>
          <p:nvPr/>
        </p:nvPicPr>
        <p:blipFill>
          <a:blip r:embed="rId6"/>
          <a:stretch>
            <a:fillRect/>
          </a:stretch>
        </p:blipFill>
        <p:spPr>
          <a:xfrm>
            <a:off x="6652726" y="9699618"/>
            <a:ext cx="3058118" cy="1312829"/>
          </a:xfrm>
          <a:prstGeom prst="rect">
            <a:avLst/>
          </a:prstGeom>
          <a:ln w="12700">
            <a:miter lim="400000"/>
          </a:ln>
        </p:spPr>
      </p:pic>
      <p:sp>
        <p:nvSpPr>
          <p:cNvPr id="227" name="*Home page - site footer"/>
          <p:cNvSpPr txBox="1"/>
          <p:nvPr/>
        </p:nvSpPr>
        <p:spPr>
          <a:xfrm>
            <a:off x="873902" y="12478276"/>
            <a:ext cx="4579240"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5E5E5E"/>
                </a:solidFill>
              </a:defRPr>
            </a:lvl1pPr>
          </a:lstStyle>
          <a:p>
            <a:r>
              <a:t>*Home page - site footer</a:t>
            </a:r>
          </a:p>
        </p:txBody>
      </p:sp>
      <p:sp>
        <p:nvSpPr>
          <p:cNvPr id="228" name="INFORMATION FOR"/>
          <p:cNvSpPr txBox="1"/>
          <p:nvPr/>
        </p:nvSpPr>
        <p:spPr>
          <a:xfrm>
            <a:off x="3633194" y="4404987"/>
            <a:ext cx="3759655" cy="4984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600">
                <a:solidFill>
                  <a:srgbClr val="FFFFFF"/>
                </a:solidFill>
              </a:defRPr>
            </a:lvl1pPr>
          </a:lstStyle>
          <a:p>
            <a:r>
              <a:t>INFORMATION FOR</a:t>
            </a:r>
          </a:p>
        </p:txBody>
      </p:sp>
      <p:sp>
        <p:nvSpPr>
          <p:cNvPr id="229" name="Cat owners"/>
          <p:cNvSpPr txBox="1"/>
          <p:nvPr/>
        </p:nvSpPr>
        <p:spPr>
          <a:xfrm>
            <a:off x="3891823" y="5505183"/>
            <a:ext cx="205552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600" b="0">
                <a:solidFill>
                  <a:srgbClr val="FFFFFF"/>
                </a:solidFill>
              </a:defRPr>
            </a:pPr>
            <a:r>
              <a:rPr u="sng" dirty="0">
                <a:solidFill>
                  <a:schemeClr val="bg1"/>
                </a:solidFill>
                <a:hlinkClick r:id="rId3" action="ppaction://hlinksldjump">
                  <a:extLst>
                    <a:ext uri="{A12FA001-AC4F-418D-AE19-62706E023703}">
                      <ahyp:hlinkClr xmlns:ahyp="http://schemas.microsoft.com/office/drawing/2018/hyperlinkcolor" val="tx"/>
                    </a:ext>
                  </a:extLst>
                </a:hlinkClick>
              </a:rPr>
              <a:t>Cat</a:t>
            </a:r>
            <a:r>
              <a:rPr dirty="0">
                <a:solidFill>
                  <a:schemeClr val="bg1"/>
                </a:solidFill>
              </a:rPr>
              <a:t> owners</a:t>
            </a:r>
          </a:p>
        </p:txBody>
      </p:sp>
      <p:sp>
        <p:nvSpPr>
          <p:cNvPr id="230" name="Dog owners"/>
          <p:cNvSpPr txBox="1"/>
          <p:nvPr/>
        </p:nvSpPr>
        <p:spPr>
          <a:xfrm>
            <a:off x="3891823" y="6193817"/>
            <a:ext cx="205552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600" b="0">
                <a:solidFill>
                  <a:srgbClr val="FFFFFF"/>
                </a:solidFill>
              </a:defRPr>
            </a:pPr>
            <a:r>
              <a:rPr u="sng">
                <a:solidFill>
                  <a:schemeClr val="bg1"/>
                </a:solidFill>
                <a:hlinkClick r:id="rId4" action="ppaction://hlinksldjump">
                  <a:extLst>
                    <a:ext uri="{A12FA001-AC4F-418D-AE19-62706E023703}">
                      <ahyp:hlinkClr xmlns:ahyp="http://schemas.microsoft.com/office/drawing/2018/hyperlinkcolor" val="tx"/>
                    </a:ext>
                  </a:extLst>
                </a:hlinkClick>
              </a:rPr>
              <a:t>Dog</a:t>
            </a:r>
            <a:r>
              <a:rPr>
                <a:solidFill>
                  <a:schemeClr val="bg1"/>
                </a:solidFill>
              </a:rPr>
              <a:t> owners</a:t>
            </a:r>
          </a:p>
        </p:txBody>
      </p:sp>
      <p:sp>
        <p:nvSpPr>
          <p:cNvPr id="231" name="Fish owners"/>
          <p:cNvSpPr txBox="1"/>
          <p:nvPr/>
        </p:nvSpPr>
        <p:spPr>
          <a:xfrm>
            <a:off x="3891823" y="7501787"/>
            <a:ext cx="2055522" cy="90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b="0">
                <a:solidFill>
                  <a:srgbClr val="FFFFFF"/>
                </a:solidFill>
              </a:defRPr>
            </a:lvl1pPr>
          </a:lstStyle>
          <a:p>
            <a:r>
              <a:t>Fish owners</a:t>
            </a:r>
          </a:p>
        </p:txBody>
      </p:sp>
      <p:sp>
        <p:nvSpPr>
          <p:cNvPr id="232" name="Bird owners"/>
          <p:cNvSpPr txBox="1"/>
          <p:nvPr/>
        </p:nvSpPr>
        <p:spPr>
          <a:xfrm>
            <a:off x="3891823" y="6972338"/>
            <a:ext cx="2055522"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600" b="0">
                <a:solidFill>
                  <a:srgbClr val="FFFFFF"/>
                </a:solidFill>
              </a:defRPr>
            </a:pPr>
            <a:r>
              <a:rPr u="sng">
                <a:solidFill>
                  <a:schemeClr val="bg1"/>
                </a:solidFill>
                <a:hlinkClick r:id="rId5" action="ppaction://hlinksldjump">
                  <a:extLst>
                    <a:ext uri="{A12FA001-AC4F-418D-AE19-62706E023703}">
                      <ahyp:hlinkClr xmlns:ahyp="http://schemas.microsoft.com/office/drawing/2018/hyperlinkcolor" val="tx"/>
                    </a:ext>
                  </a:extLst>
                </a:hlinkClick>
              </a:rPr>
              <a:t>Bird</a:t>
            </a:r>
            <a:r>
              <a:rPr>
                <a:solidFill>
                  <a:schemeClr val="bg1"/>
                </a:solidFill>
              </a:rPr>
              <a:t> owners</a:t>
            </a:r>
          </a:p>
        </p:txBody>
      </p:sp>
      <p:sp>
        <p:nvSpPr>
          <p:cNvPr id="233" name="Small animal  owners"/>
          <p:cNvSpPr txBox="1"/>
          <p:nvPr/>
        </p:nvSpPr>
        <p:spPr>
          <a:xfrm>
            <a:off x="3814855" y="8238265"/>
            <a:ext cx="3396334" cy="90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b="0">
                <a:solidFill>
                  <a:srgbClr val="FFFFFF"/>
                </a:solidFill>
              </a:defRPr>
            </a:lvl1pPr>
          </a:lstStyle>
          <a:p>
            <a:r>
              <a:t>Small animal  owners</a:t>
            </a:r>
          </a:p>
        </p:txBody>
      </p:sp>
      <p:sp>
        <p:nvSpPr>
          <p:cNvPr id="234" name="ABOUT US"/>
          <p:cNvSpPr txBox="1"/>
          <p:nvPr/>
        </p:nvSpPr>
        <p:spPr>
          <a:xfrm>
            <a:off x="10870086" y="4404987"/>
            <a:ext cx="3759655" cy="4984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a:solidFill>
                  <a:srgbClr val="FFFFFF"/>
                </a:solidFill>
              </a:defRPr>
            </a:lvl1pPr>
          </a:lstStyle>
          <a:p>
            <a:r>
              <a:t>ABOUT US</a:t>
            </a:r>
          </a:p>
        </p:txBody>
      </p:sp>
      <p:sp>
        <p:nvSpPr>
          <p:cNvPr id="235" name="Accessibility"/>
          <p:cNvSpPr txBox="1"/>
          <p:nvPr/>
        </p:nvSpPr>
        <p:spPr>
          <a:xfrm>
            <a:off x="10940159" y="5298986"/>
            <a:ext cx="2055522" cy="498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b="0">
                <a:solidFill>
                  <a:srgbClr val="FFFFFF"/>
                </a:solidFill>
              </a:defRPr>
            </a:lvl1pPr>
          </a:lstStyle>
          <a:p>
            <a:r>
              <a:t>Accessibility</a:t>
            </a:r>
          </a:p>
        </p:txBody>
      </p:sp>
      <p:sp>
        <p:nvSpPr>
          <p:cNvPr id="236" name="Values"/>
          <p:cNvSpPr txBox="1"/>
          <p:nvPr/>
        </p:nvSpPr>
        <p:spPr>
          <a:xfrm>
            <a:off x="10940159" y="5994709"/>
            <a:ext cx="2055522" cy="498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b="0">
                <a:solidFill>
                  <a:srgbClr val="FFFFFF"/>
                </a:solidFill>
              </a:defRPr>
            </a:lvl1pPr>
          </a:lstStyle>
          <a:p>
            <a:r>
              <a:t>Values</a:t>
            </a:r>
          </a:p>
        </p:txBody>
      </p:sp>
      <p:sp>
        <p:nvSpPr>
          <p:cNvPr id="237" name="Resources"/>
          <p:cNvSpPr txBox="1"/>
          <p:nvPr/>
        </p:nvSpPr>
        <p:spPr>
          <a:xfrm>
            <a:off x="10940159" y="6759870"/>
            <a:ext cx="2055522"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b="0">
                <a:solidFill>
                  <a:srgbClr val="FFFFFF"/>
                </a:solidFill>
              </a:defRPr>
            </a:lvl1pPr>
          </a:lstStyle>
          <a:p>
            <a:r>
              <a:t>Resources</a:t>
            </a:r>
          </a:p>
        </p:txBody>
      </p:sp>
      <p:sp>
        <p:nvSpPr>
          <p:cNvPr id="238" name="CONTACT US"/>
          <p:cNvSpPr txBox="1"/>
          <p:nvPr/>
        </p:nvSpPr>
        <p:spPr>
          <a:xfrm>
            <a:off x="16542137" y="4404987"/>
            <a:ext cx="3759655" cy="4984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a:solidFill>
                  <a:srgbClr val="FFFFFF"/>
                </a:solidFill>
              </a:defRPr>
            </a:lvl1pPr>
          </a:lstStyle>
          <a:p>
            <a:r>
              <a:t>CONTACT US</a:t>
            </a:r>
          </a:p>
        </p:txBody>
      </p:sp>
      <p:sp>
        <p:nvSpPr>
          <p:cNvPr id="239" name="123-456-7890"/>
          <p:cNvSpPr txBox="1"/>
          <p:nvPr/>
        </p:nvSpPr>
        <p:spPr>
          <a:xfrm>
            <a:off x="16564815" y="5298986"/>
            <a:ext cx="2593050" cy="498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b="0">
                <a:solidFill>
                  <a:srgbClr val="FFFFFF"/>
                </a:solidFill>
              </a:defRPr>
            </a:lvl1pPr>
          </a:lstStyle>
          <a:p>
            <a:r>
              <a:t>123-456-7890</a:t>
            </a:r>
          </a:p>
        </p:txBody>
      </p:sp>
      <p:sp>
        <p:nvSpPr>
          <p:cNvPr id="240" name="ppp@mail.com"/>
          <p:cNvSpPr txBox="1"/>
          <p:nvPr/>
        </p:nvSpPr>
        <p:spPr>
          <a:xfrm>
            <a:off x="16612209" y="5994709"/>
            <a:ext cx="2725049" cy="498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b="0">
                <a:solidFill>
                  <a:srgbClr val="FFFFFF"/>
                </a:solidFill>
              </a:defRPr>
            </a:lvl1pPr>
          </a:lstStyle>
          <a:p>
            <a:r>
              <a:t>ppp@mail.com</a:t>
            </a:r>
          </a:p>
        </p:txBody>
      </p:sp>
      <p:sp>
        <p:nvSpPr>
          <p:cNvPr id="241" name="Consultant"/>
          <p:cNvSpPr txBox="1"/>
          <p:nvPr/>
        </p:nvSpPr>
        <p:spPr>
          <a:xfrm>
            <a:off x="16588511" y="6759870"/>
            <a:ext cx="2055522"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b="0" u="sng">
                <a:solidFill>
                  <a:srgbClr val="FFFFFF"/>
                </a:solidFill>
                <a:hlinkClick r:id="rId8" action="ppaction://hlinksldjump"/>
              </a:defRPr>
            </a:lvl1pPr>
          </a:lstStyle>
          <a:p>
            <a:pPr>
              <a:defRPr u="none"/>
            </a:pPr>
            <a:r>
              <a:rPr u="sng" dirty="0">
                <a:solidFill>
                  <a:schemeClr val="bg1"/>
                </a:solidFill>
                <a:hlinkClick r:id="rId8" action="ppaction://hlinksldjump">
                  <a:extLst>
                    <a:ext uri="{A12FA001-AC4F-418D-AE19-62706E023703}">
                      <ahyp:hlinkClr xmlns:ahyp="http://schemas.microsoft.com/office/drawing/2018/hyperlinkcolor" val="tx"/>
                    </a:ext>
                  </a:extLst>
                </a:hlinkClick>
              </a:rPr>
              <a:t>Consultant</a:t>
            </a:r>
          </a:p>
        </p:txBody>
      </p:sp>
      <p:sp>
        <p:nvSpPr>
          <p:cNvPr id="243" name="Phone"/>
          <p:cNvSpPr/>
          <p:nvPr/>
        </p:nvSpPr>
        <p:spPr>
          <a:xfrm>
            <a:off x="12014467" y="9990424"/>
            <a:ext cx="355066" cy="731216"/>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A+">
            <a:extLst>
              <a:ext uri="{FF2B5EF4-FFF2-40B4-BE49-F238E27FC236}">
                <a16:creationId xmlns:a16="http://schemas.microsoft.com/office/drawing/2014/main" id="{6EEBEB39-395D-CFCD-A615-15EA847318A2}"/>
              </a:ext>
            </a:extLst>
          </p:cNvPr>
          <p:cNvSpPr txBox="1"/>
          <p:nvPr/>
        </p:nvSpPr>
        <p:spPr>
          <a:xfrm>
            <a:off x="18581735" y="982705"/>
            <a:ext cx="71696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300" b="0">
                <a:solidFill>
                  <a:srgbClr val="7198C8"/>
                </a:solidFill>
                <a:latin typeface="Arial Black"/>
                <a:ea typeface="Arial Black"/>
                <a:cs typeface="Arial Black"/>
                <a:sym typeface="Arial Black"/>
              </a:defRPr>
            </a:lvl1pPr>
          </a:lstStyle>
          <a:p>
            <a:r>
              <a:rPr dirty="0"/>
              <a:t>A+</a:t>
            </a:r>
          </a:p>
        </p:txBody>
      </p:sp>
      <p:pic>
        <p:nvPicPr>
          <p:cNvPr id="10" name="Graphic 9" descr="Radio microphone with solid fill">
            <a:extLst>
              <a:ext uri="{FF2B5EF4-FFF2-40B4-BE49-F238E27FC236}">
                <a16:creationId xmlns:a16="http://schemas.microsoft.com/office/drawing/2014/main" id="{B4284039-6905-599F-29AE-94DB7BCB0D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508928" y="1019453"/>
            <a:ext cx="639240" cy="639240"/>
          </a:xfrm>
          <a:prstGeom prst="rect">
            <a:avLst/>
          </a:prstGeom>
        </p:spPr>
      </p:pic>
      <p:pic>
        <p:nvPicPr>
          <p:cNvPr id="11" name="Graphic 10" descr="User with solid fill">
            <a:extLst>
              <a:ext uri="{FF2B5EF4-FFF2-40B4-BE49-F238E27FC236}">
                <a16:creationId xmlns:a16="http://schemas.microsoft.com/office/drawing/2014/main" id="{5B527762-0540-E9C2-D46A-5C6718421D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319110" y="929950"/>
            <a:ext cx="730098" cy="730098"/>
          </a:xfrm>
          <a:prstGeom prst="rect">
            <a:avLst/>
          </a:prstGeom>
        </p:spPr>
      </p:pic>
      <p:pic>
        <p:nvPicPr>
          <p:cNvPr id="12" name="Graphic 11" descr="Receiver with solid fill">
            <a:extLst>
              <a:ext uri="{FF2B5EF4-FFF2-40B4-BE49-F238E27FC236}">
                <a16:creationId xmlns:a16="http://schemas.microsoft.com/office/drawing/2014/main" id="{E063338C-F6B9-9816-E2B9-A47F51508B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935832" y="958317"/>
            <a:ext cx="734575" cy="734575"/>
          </a:xfrm>
          <a:prstGeom prst="rect">
            <a:avLst/>
          </a:prstGeom>
        </p:spPr>
      </p:pic>
      <p:sp>
        <p:nvSpPr>
          <p:cNvPr id="13" name="Rounded Rectangle 12">
            <a:extLst>
              <a:ext uri="{FF2B5EF4-FFF2-40B4-BE49-F238E27FC236}">
                <a16:creationId xmlns:a16="http://schemas.microsoft.com/office/drawing/2014/main" id="{5AA79310-DBD5-1146-824E-8B06A0E2A977}"/>
              </a:ext>
            </a:extLst>
          </p:cNvPr>
          <p:cNvSpPr/>
          <p:nvPr/>
        </p:nvSpPr>
        <p:spPr>
          <a:xfrm>
            <a:off x="21220150" y="1093023"/>
            <a:ext cx="1452257" cy="476726"/>
          </a:xfrm>
          <a:prstGeom prst="roundRect">
            <a:avLst/>
          </a:prstGeom>
          <a:solidFill>
            <a:srgbClr val="6599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13B6C"/>
                </a:solidFill>
                <a:effectLst/>
                <a:uFillTx/>
                <a:latin typeface="+mn-lt"/>
                <a:ea typeface="+mn-ea"/>
                <a:cs typeface="+mn-cs"/>
                <a:sym typeface="Helvetica Neue Medium"/>
                <a:hlinkClick r:id="rId8" action="ppaction://hlinksldjump">
                  <a:extLst>
                    <a:ext uri="{A12FA001-AC4F-418D-AE19-62706E023703}">
                      <ahyp:hlinkClr xmlns:ahyp="http://schemas.microsoft.com/office/drawing/2018/hyperlinkcolor" val="tx"/>
                    </a:ext>
                  </a:extLst>
                </a:hlinkClick>
              </a:rPr>
              <a:t>Sign in</a:t>
            </a:r>
            <a:endParaRPr kumimoji="0" lang="en-US" sz="2800" b="0" i="0" u="none" strike="noStrike" cap="none" spc="0" normalizeH="0" baseline="0" dirty="0">
              <a:ln>
                <a:noFill/>
              </a:ln>
              <a:solidFill>
                <a:srgbClr val="013B6C"/>
              </a:solidFill>
              <a:effectLst/>
              <a:uFillTx/>
              <a:latin typeface="+mn-lt"/>
              <a:ea typeface="+mn-ea"/>
              <a:cs typeface="+mn-cs"/>
              <a:sym typeface="Helvetica Neue Medium"/>
            </a:endParaRPr>
          </a:p>
        </p:txBody>
      </p:sp>
      <p:pic>
        <p:nvPicPr>
          <p:cNvPr id="3" name="Graphic 2" descr="Mailbox with solid fill">
            <a:extLst>
              <a:ext uri="{FF2B5EF4-FFF2-40B4-BE49-F238E27FC236}">
                <a16:creationId xmlns:a16="http://schemas.microsoft.com/office/drawing/2014/main" id="{BCEBD324-E2C8-FD82-9290-9F1971EBBC8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16811" y="9945156"/>
            <a:ext cx="914400" cy="914400"/>
          </a:xfrm>
          <a:prstGeom prst="rect">
            <a:avLst/>
          </a:prstGeom>
        </p:spPr>
      </p:pic>
      <p:pic>
        <p:nvPicPr>
          <p:cNvPr id="5" name="Graphic 4" descr="Dog with solid fill">
            <a:extLst>
              <a:ext uri="{FF2B5EF4-FFF2-40B4-BE49-F238E27FC236}">
                <a16:creationId xmlns:a16="http://schemas.microsoft.com/office/drawing/2014/main" id="{0F762C92-8C51-1480-0585-FC8CDE44404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995681" y="9968514"/>
            <a:ext cx="914400" cy="914400"/>
          </a:xfrm>
          <a:prstGeom prst="rect">
            <a:avLst/>
          </a:prstGeom>
        </p:spPr>
      </p:pic>
      <p:pic>
        <p:nvPicPr>
          <p:cNvPr id="7" name="Graphic 6" descr="Dove with solid fill">
            <a:extLst>
              <a:ext uri="{FF2B5EF4-FFF2-40B4-BE49-F238E27FC236}">
                <a16:creationId xmlns:a16="http://schemas.microsoft.com/office/drawing/2014/main" id="{89CA5299-9CC5-6160-1744-F4C9F833E39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2626669">
            <a:off x="15589569" y="10052548"/>
            <a:ext cx="914400" cy="914400"/>
          </a:xfrm>
          <a:prstGeom prst="rect">
            <a:avLst/>
          </a:prstGeom>
        </p:spPr>
      </p:pic>
      <p:pic>
        <p:nvPicPr>
          <p:cNvPr id="18" name="Graphic 17" descr="Cat with solid fill">
            <a:extLst>
              <a:ext uri="{FF2B5EF4-FFF2-40B4-BE49-F238E27FC236}">
                <a16:creationId xmlns:a16="http://schemas.microsoft.com/office/drawing/2014/main" id="{DE517605-A0BF-6B23-CE45-5ADAFE08C19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271166" y="9898832"/>
            <a:ext cx="914400" cy="914400"/>
          </a:xfrm>
          <a:prstGeom prst="rect">
            <a:avLst/>
          </a:prstGeom>
        </p:spPr>
      </p:pic>
      <p:pic>
        <p:nvPicPr>
          <p:cNvPr id="20" name="Graphic 19" descr="Fish with solid fill">
            <a:extLst>
              <a:ext uri="{FF2B5EF4-FFF2-40B4-BE49-F238E27FC236}">
                <a16:creationId xmlns:a16="http://schemas.microsoft.com/office/drawing/2014/main" id="{90D29A8C-C03E-6C52-24C7-D2C9B3ACA15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7060333" y="9968514"/>
            <a:ext cx="914400" cy="914400"/>
          </a:xfrm>
          <a:prstGeom prst="rect">
            <a:avLst/>
          </a:prstGeom>
        </p:spPr>
      </p:pic>
      <p:sp>
        <p:nvSpPr>
          <p:cNvPr id="2" name="Small animals">
            <a:extLst>
              <a:ext uri="{FF2B5EF4-FFF2-40B4-BE49-F238E27FC236}">
                <a16:creationId xmlns:a16="http://schemas.microsoft.com/office/drawing/2014/main" id="{0C942DC6-664C-A8D6-945E-A9E9E399C5F6}"/>
              </a:ext>
            </a:extLst>
          </p:cNvPr>
          <p:cNvSpPr txBox="1"/>
          <p:nvPr/>
        </p:nvSpPr>
        <p:spPr>
          <a:xfrm>
            <a:off x="17032402" y="2071868"/>
            <a:ext cx="3098666" cy="5865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lang="en-US" dirty="0">
                <a:solidFill>
                  <a:srgbClr val="676767"/>
                </a:solidFill>
                <a:hlinkClick r:id="rId8" action="ppaction://hlinksldjump">
                  <a:extLst>
                    <a:ext uri="{A12FA001-AC4F-418D-AE19-62706E023703}">
                      <ahyp:hlinkClr xmlns:ahyp="http://schemas.microsoft.com/office/drawing/2018/hyperlinkcolor" val="tx"/>
                    </a:ext>
                  </a:extLst>
                </a:hlinkClick>
              </a:rPr>
              <a:t>Contact us</a:t>
            </a:r>
            <a:endParaRPr dirty="0">
              <a:solidFill>
                <a:srgbClr val="676767"/>
              </a:solidFill>
            </a:endParaRPr>
          </a:p>
        </p:txBody>
      </p:sp>
      <p:sp>
        <p:nvSpPr>
          <p:cNvPr id="4" name="Fish">
            <a:extLst>
              <a:ext uri="{FF2B5EF4-FFF2-40B4-BE49-F238E27FC236}">
                <a16:creationId xmlns:a16="http://schemas.microsoft.com/office/drawing/2014/main" id="{7876623B-9FB8-0DC3-1852-C8C250D4F3B7}"/>
              </a:ext>
            </a:extLst>
          </p:cNvPr>
          <p:cNvSpPr txBox="1"/>
          <p:nvPr/>
        </p:nvSpPr>
        <p:spPr>
          <a:xfrm>
            <a:off x="9576952" y="2083527"/>
            <a:ext cx="1569936" cy="5802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5" action="ppaction://hlinksldjump">
                  <a:extLst>
                    <a:ext uri="{A12FA001-AC4F-418D-AE19-62706E023703}">
                      <ahyp:hlinkClr xmlns:ahyp="http://schemas.microsoft.com/office/drawing/2018/hyperlinkcolor" val="tx"/>
                    </a:ext>
                  </a:extLst>
                </a:hlinkClick>
              </a:rPr>
              <a:t>Fish</a:t>
            </a:r>
            <a:endParaRPr dirty="0">
              <a:solidFill>
                <a:srgbClr val="013B6C"/>
              </a:solidFill>
            </a:endParaRPr>
          </a:p>
        </p:txBody>
      </p:sp>
      <p:sp>
        <p:nvSpPr>
          <p:cNvPr id="6" name="Small animals">
            <a:extLst>
              <a:ext uri="{FF2B5EF4-FFF2-40B4-BE49-F238E27FC236}">
                <a16:creationId xmlns:a16="http://schemas.microsoft.com/office/drawing/2014/main" id="{DF2DA6DE-3BE2-B6B5-6F0E-7D2308833747}"/>
              </a:ext>
            </a:extLst>
          </p:cNvPr>
          <p:cNvSpPr txBox="1"/>
          <p:nvPr/>
        </p:nvSpPr>
        <p:spPr>
          <a:xfrm>
            <a:off x="11303649" y="2108309"/>
            <a:ext cx="3065389" cy="5802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5" action="ppaction://hlinksldjump">
                  <a:extLst>
                    <a:ext uri="{A12FA001-AC4F-418D-AE19-62706E023703}">
                      <ahyp:hlinkClr xmlns:ahyp="http://schemas.microsoft.com/office/drawing/2018/hyperlinkcolor" val="tx"/>
                    </a:ext>
                  </a:extLst>
                </a:hlinkClick>
              </a:rPr>
              <a:t>Small animals</a:t>
            </a:r>
            <a:endParaRPr dirty="0">
              <a:solidFill>
                <a:srgbClr val="013B6C"/>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chemeClr val="accent2"/>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243"/>
                                        </p:tgtEl>
                                        <p:attrNameLst>
                                          <p:attrName>fillcolor</p:attrName>
                                        </p:attrNameLst>
                                      </p:cBhvr>
                                      <p:to>
                                        <a:schemeClr val="hlink"/>
                                      </p:to>
                                    </p:animClr>
                                    <p:set>
                                      <p:cBhvr>
                                        <p:cTn id="13" dur="2000" fill="hold"/>
                                        <p:tgtEl>
                                          <p:spTgt spid="243"/>
                                        </p:tgtEl>
                                        <p:attrNameLst>
                                          <p:attrName>fill.type</p:attrName>
                                        </p:attrNameLst>
                                      </p:cBhvr>
                                      <p:to>
                                        <p:strVal val="solid"/>
                                      </p:to>
                                    </p:set>
                                    <p:set>
                                      <p:cBhvr>
                                        <p:cTn id="14" dur="2000" fill="hold"/>
                                        <p:tgtEl>
                                          <p:spTgt spid="243"/>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21600000">
                                      <p:cBhvr>
                                        <p:cTn id="18" dur="2000" fill="hold"/>
                                        <p:tgtEl>
                                          <p:spTgt spid="5"/>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emph" presetSubtype="0" fill="hold" nodeType="clickEffect">
                                  <p:stCondLst>
                                    <p:cond delay="0"/>
                                  </p:stCondLst>
                                  <p:childTnLst>
                                    <p:anim calcmode="discrete" valueType="str">
                                      <p:cBhvr>
                                        <p:cTn id="2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ppt_w</p:attrName>
                                        </p:attrNameLst>
                                      </p:cBhvr>
                                      <p:tavLst>
                                        <p:tav tm="0" fmla="#ppt_w*sin(2.5*pi*$)">
                                          <p:val>
                                            <p:fltVal val="0"/>
                                          </p:val>
                                        </p:tav>
                                        <p:tav tm="100000">
                                          <p:val>
                                            <p:fltVal val="1"/>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1000" fill="hold"/>
                                        <p:tgtEl>
                                          <p:spTgt spid="10"/>
                                        </p:tgtEl>
                                        <p:attrNameLst>
                                          <p:attrName>ppt_w</p:attrName>
                                        </p:attrNameLst>
                                      </p:cBhvr>
                                      <p:tavLst>
                                        <p:tav tm="0">
                                          <p:val>
                                            <p:fltVal val="0"/>
                                          </p:val>
                                        </p:tav>
                                        <p:tav tm="100000">
                                          <p:val>
                                            <p:strVal val="#ppt_w"/>
                                          </p:val>
                                        </p:tav>
                                      </p:tavLst>
                                    </p:anim>
                                    <p:anim calcmode="lin" valueType="num">
                                      <p:cBhvr>
                                        <p:cTn id="53" dur="1000" fill="hold"/>
                                        <p:tgtEl>
                                          <p:spTgt spid="10"/>
                                        </p:tgtEl>
                                        <p:attrNameLst>
                                          <p:attrName>ppt_h</p:attrName>
                                        </p:attrNameLst>
                                      </p:cBhvr>
                                      <p:tavLst>
                                        <p:tav tm="0">
                                          <p:val>
                                            <p:fltVal val="0"/>
                                          </p:val>
                                        </p:tav>
                                        <p:tav tm="100000">
                                          <p:val>
                                            <p:strVal val="#ppt_h"/>
                                          </p:val>
                                        </p:tav>
                                      </p:tavLst>
                                    </p:anim>
                                    <p:anim calcmode="lin" valueType="num">
                                      <p:cBhvr>
                                        <p:cTn id="54" dur="1000" fill="hold"/>
                                        <p:tgtEl>
                                          <p:spTgt spid="10"/>
                                        </p:tgtEl>
                                        <p:attrNameLst>
                                          <p:attrName>style.rotation</p:attrName>
                                        </p:attrNameLst>
                                      </p:cBhvr>
                                      <p:tavLst>
                                        <p:tav tm="0">
                                          <p:val>
                                            <p:fltVal val="90"/>
                                          </p:val>
                                        </p:tav>
                                        <p:tav tm="100000">
                                          <p:val>
                                            <p:fltVal val="0"/>
                                          </p:val>
                                        </p:tav>
                                      </p:tavLst>
                                    </p:anim>
                                    <p:animEffect transition="in" filter="fade">
                                      <p:cBhvr>
                                        <p:cTn id="5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Group"/>
          <p:cNvGrpSpPr/>
          <p:nvPr/>
        </p:nvGrpSpPr>
        <p:grpSpPr>
          <a:xfrm>
            <a:off x="713728" y="1888426"/>
            <a:ext cx="14144418" cy="580226"/>
            <a:chOff x="241221" y="-389665"/>
            <a:chExt cx="14144417" cy="580225"/>
          </a:xfrm>
        </p:grpSpPr>
        <p:sp>
          <p:nvSpPr>
            <p:cNvPr id="251" name="Home"/>
            <p:cNvSpPr txBox="1"/>
            <p:nvPr/>
          </p:nvSpPr>
          <p:spPr>
            <a:xfrm>
              <a:off x="241221"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2" action="ppaction://hlinksldjump"/>
                </a:defRPr>
              </a:lvl1pPr>
            </a:lstStyle>
            <a:p>
              <a:pPr>
                <a:defRPr u="none"/>
              </a:pPr>
              <a:r>
                <a:rPr u="sng" dirty="0">
                  <a:solidFill>
                    <a:srgbClr val="013B6C"/>
                  </a:solidFill>
                  <a:hlinkClick r:id="rId2" action="ppaction://hlinksldjump">
                    <a:extLst>
                      <a:ext uri="{A12FA001-AC4F-418D-AE19-62706E023703}">
                        <ahyp:hlinkClr xmlns:ahyp="http://schemas.microsoft.com/office/drawing/2018/hyperlinkcolor" val="tx"/>
                      </a:ext>
                    </a:extLst>
                  </a:hlinkClick>
                </a:rPr>
                <a:t>Home</a:t>
              </a:r>
            </a:p>
          </p:txBody>
        </p:sp>
        <p:sp>
          <p:nvSpPr>
            <p:cNvPr id="252" name="Cats"/>
            <p:cNvSpPr txBox="1"/>
            <p:nvPr/>
          </p:nvSpPr>
          <p:spPr>
            <a:xfrm>
              <a:off x="2457027"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3" action="ppaction://hlinksldjump"/>
                </a:defRPr>
              </a:lvl1pPr>
            </a:lstStyle>
            <a:p>
              <a:pPr>
                <a:defRPr u="none"/>
              </a:pPr>
              <a:r>
                <a:rPr u="sng">
                  <a:solidFill>
                    <a:srgbClr val="013B6C"/>
                  </a:solidFill>
                  <a:hlinkClick r:id="rId3" action="ppaction://hlinksldjump">
                    <a:extLst>
                      <a:ext uri="{A12FA001-AC4F-418D-AE19-62706E023703}">
                        <ahyp:hlinkClr xmlns:ahyp="http://schemas.microsoft.com/office/drawing/2018/hyperlinkcolor" val="tx"/>
                      </a:ext>
                    </a:extLst>
                  </a:hlinkClick>
                </a:rPr>
                <a:t>Cats</a:t>
              </a:r>
            </a:p>
          </p:txBody>
        </p:sp>
        <p:sp>
          <p:nvSpPr>
            <p:cNvPr id="253" name="Dogs"/>
            <p:cNvSpPr txBox="1"/>
            <p:nvPr/>
          </p:nvSpPr>
          <p:spPr>
            <a:xfrm>
              <a:off x="4672833"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4" action="ppaction://hlinksldjump"/>
                </a:defRPr>
              </a:lvl1pPr>
            </a:lstStyle>
            <a:p>
              <a:pPr>
                <a:defRPr u="none"/>
              </a:pPr>
              <a:r>
                <a:rPr u="sng">
                  <a:solidFill>
                    <a:srgbClr val="013B6C"/>
                  </a:solidFill>
                  <a:hlinkClick r:id="rId4" action="ppaction://hlinksldjump">
                    <a:extLst>
                      <a:ext uri="{A12FA001-AC4F-418D-AE19-62706E023703}">
                        <ahyp:hlinkClr xmlns:ahyp="http://schemas.microsoft.com/office/drawing/2018/hyperlinkcolor" val="tx"/>
                      </a:ext>
                    </a:extLst>
                  </a:hlinkClick>
                </a:rPr>
                <a:t>Dogs</a:t>
              </a:r>
            </a:p>
          </p:txBody>
        </p:sp>
        <p:sp>
          <p:nvSpPr>
            <p:cNvPr id="254" name="Birds"/>
            <p:cNvSpPr txBox="1"/>
            <p:nvPr/>
          </p:nvSpPr>
          <p:spPr>
            <a:xfrm>
              <a:off x="6888639" y="-389666"/>
              <a:ext cx="1569936"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5" action="ppaction://hlinksldjump"/>
                </a:defRPr>
              </a:lvl1pPr>
            </a:lstStyle>
            <a:p>
              <a:pPr>
                <a:defRPr u="none"/>
              </a:pPr>
              <a:r>
                <a:rPr u="sng">
                  <a:solidFill>
                    <a:srgbClr val="013B6C"/>
                  </a:solidFill>
                  <a:hlinkClick r:id="rId5" action="ppaction://hlinksldjump">
                    <a:extLst>
                      <a:ext uri="{A12FA001-AC4F-418D-AE19-62706E023703}">
                        <ahyp:hlinkClr xmlns:ahyp="http://schemas.microsoft.com/office/drawing/2018/hyperlinkcolor" val="tx"/>
                      </a:ext>
                    </a:extLst>
                  </a:hlinkClick>
                </a:rPr>
                <a:t>Birds</a:t>
              </a:r>
            </a:p>
          </p:txBody>
        </p:sp>
        <p:sp>
          <p:nvSpPr>
            <p:cNvPr id="255" name="Fish"/>
            <p:cNvSpPr txBox="1"/>
            <p:nvPr/>
          </p:nvSpPr>
          <p:spPr>
            <a:xfrm>
              <a:off x="9104445" y="-389666"/>
              <a:ext cx="1569936"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5" action="ppaction://hlinksldjump">
                    <a:extLst>
                      <a:ext uri="{A12FA001-AC4F-418D-AE19-62706E023703}">
                        <ahyp:hlinkClr xmlns:ahyp="http://schemas.microsoft.com/office/drawing/2018/hyperlinkcolor" val="tx"/>
                      </a:ext>
                    </a:extLst>
                  </a:hlinkClick>
                </a:rPr>
                <a:t>Fish</a:t>
              </a:r>
              <a:endParaRPr dirty="0">
                <a:solidFill>
                  <a:srgbClr val="013B6C"/>
                </a:solidFill>
              </a:endParaRPr>
            </a:p>
          </p:txBody>
        </p:sp>
        <p:sp>
          <p:nvSpPr>
            <p:cNvPr id="256" name="Small animals"/>
            <p:cNvSpPr txBox="1"/>
            <p:nvPr/>
          </p:nvSpPr>
          <p:spPr>
            <a:xfrm>
              <a:off x="11320251" y="-389666"/>
              <a:ext cx="3065389"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5" action="ppaction://hlinksldjump">
                    <a:extLst>
                      <a:ext uri="{A12FA001-AC4F-418D-AE19-62706E023703}">
                        <ahyp:hlinkClr xmlns:ahyp="http://schemas.microsoft.com/office/drawing/2018/hyperlinkcolor" val="tx"/>
                      </a:ext>
                    </a:extLst>
                  </a:hlinkClick>
                </a:rPr>
                <a:t>Small animals</a:t>
              </a:r>
              <a:endParaRPr dirty="0">
                <a:solidFill>
                  <a:srgbClr val="013B6C"/>
                </a:solidFill>
              </a:endParaRPr>
            </a:p>
          </p:txBody>
        </p:sp>
      </p:grpSp>
      <p:grpSp>
        <p:nvGrpSpPr>
          <p:cNvPr id="260" name="Group"/>
          <p:cNvGrpSpPr/>
          <p:nvPr/>
        </p:nvGrpSpPr>
        <p:grpSpPr>
          <a:xfrm>
            <a:off x="19606443" y="1923406"/>
            <a:ext cx="3712453" cy="510266"/>
            <a:chOff x="0" y="0"/>
            <a:chExt cx="3712451" cy="510264"/>
          </a:xfrm>
        </p:grpSpPr>
        <p:sp>
          <p:nvSpPr>
            <p:cNvPr id="258" name="search now"/>
            <p:cNvSpPr/>
            <p:nvPr/>
          </p:nvSpPr>
          <p:spPr>
            <a:xfrm>
              <a:off x="505697" y="0"/>
              <a:ext cx="3206755" cy="510265"/>
            </a:xfrm>
            <a:prstGeom prst="roundRect">
              <a:avLst>
                <a:gd name="adj" fmla="val 25450"/>
              </a:avLst>
            </a:prstGeom>
            <a:noFill/>
            <a:ln w="25400" cap="flat">
              <a:solidFill>
                <a:srgbClr val="BDBDBD"/>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2400" b="0">
                  <a:solidFill>
                    <a:srgbClr val="929292"/>
                  </a:solidFill>
                  <a:latin typeface="Times New Roman"/>
                  <a:ea typeface="Times New Roman"/>
                  <a:cs typeface="Times New Roman"/>
                  <a:sym typeface="Times New Roman"/>
                </a:defRPr>
              </a:lvl1pPr>
            </a:lstStyle>
            <a:p>
              <a:r>
                <a:t>  search now</a:t>
              </a:r>
            </a:p>
          </p:txBody>
        </p:sp>
        <p:sp>
          <p:nvSpPr>
            <p:cNvPr id="259" name="Search"/>
            <p:cNvSpPr/>
            <p:nvPr/>
          </p:nvSpPr>
          <p:spPr>
            <a:xfrm>
              <a:off x="0" y="66412"/>
              <a:ext cx="322033" cy="377440"/>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676767"/>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265" name="Group"/>
          <p:cNvGrpSpPr/>
          <p:nvPr/>
        </p:nvGrpSpPr>
        <p:grpSpPr>
          <a:xfrm>
            <a:off x="954816" y="88780"/>
            <a:ext cx="3609504" cy="1649279"/>
            <a:chOff x="0" y="0"/>
            <a:chExt cx="3609502" cy="1649277"/>
          </a:xfrm>
        </p:grpSpPr>
        <p:sp>
          <p:nvSpPr>
            <p:cNvPr id="261" name="Rectangle"/>
            <p:cNvSpPr/>
            <p:nvPr/>
          </p:nvSpPr>
          <p:spPr>
            <a:xfrm>
              <a:off x="0" y="0"/>
              <a:ext cx="3609503" cy="1270167"/>
            </a:xfrm>
            <a:prstGeom prst="rect">
              <a:avLst/>
            </a:prstGeom>
            <a:solidFill>
              <a:srgbClr val="003B6D"/>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264" name="Image"/>
            <p:cNvGrpSpPr/>
            <p:nvPr/>
          </p:nvGrpSpPr>
          <p:grpSpPr>
            <a:xfrm>
              <a:off x="453392" y="302288"/>
              <a:ext cx="2622522" cy="1346990"/>
              <a:chOff x="0" y="0"/>
              <a:chExt cx="2622521" cy="1346989"/>
            </a:xfrm>
          </p:grpSpPr>
          <p:pic>
            <p:nvPicPr>
              <p:cNvPr id="263" name="Image" descr="Image"/>
              <p:cNvPicPr>
                <a:picLocks noChangeAspect="1"/>
              </p:cNvPicPr>
              <p:nvPr/>
            </p:nvPicPr>
            <p:blipFill>
              <a:blip r:embed="rId6"/>
              <a:srcRect/>
              <a:stretch>
                <a:fillRect/>
              </a:stretch>
            </p:blipFill>
            <p:spPr>
              <a:xfrm>
                <a:off x="127000" y="88900"/>
                <a:ext cx="2368522" cy="1016790"/>
              </a:xfrm>
              <a:prstGeom prst="rect">
                <a:avLst/>
              </a:prstGeom>
              <a:ln>
                <a:noFill/>
              </a:ln>
              <a:effectLst/>
            </p:spPr>
          </p:pic>
          <p:pic>
            <p:nvPicPr>
              <p:cNvPr id="262" name="Image" descr="Image"/>
              <p:cNvPicPr>
                <a:picLocks/>
              </p:cNvPicPr>
              <p:nvPr/>
            </p:nvPicPr>
            <p:blipFill>
              <a:blip r:embed="rId7"/>
              <a:stretch>
                <a:fillRect/>
              </a:stretch>
            </p:blipFill>
            <p:spPr>
              <a:xfrm>
                <a:off x="-1" y="-1"/>
                <a:ext cx="2622523" cy="1346991"/>
              </a:xfrm>
              <a:prstGeom prst="rect">
                <a:avLst/>
              </a:prstGeom>
              <a:effectLst/>
            </p:spPr>
          </p:pic>
        </p:grpSp>
      </p:grpSp>
      <p:sp>
        <p:nvSpPr>
          <p:cNvPr id="266" name="Evidence-based pet care advice for every pet lover"/>
          <p:cNvSpPr txBox="1"/>
          <p:nvPr/>
        </p:nvSpPr>
        <p:spPr>
          <a:xfrm>
            <a:off x="4768212" y="915837"/>
            <a:ext cx="6793900" cy="430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457200">
              <a:lnSpc>
                <a:spcPts val="4200"/>
              </a:lnSpc>
              <a:defRPr sz="2333" b="0">
                <a:solidFill>
                  <a:srgbClr val="003B6D"/>
                </a:solidFill>
                <a:latin typeface="Arial"/>
                <a:ea typeface="Arial"/>
                <a:cs typeface="Arial"/>
                <a:sym typeface="Arial"/>
              </a:defRPr>
            </a:lvl1pPr>
          </a:lstStyle>
          <a:p>
            <a:r>
              <a:t>Evidence-based pet care advice for every pet lover </a:t>
            </a:r>
          </a:p>
        </p:txBody>
      </p:sp>
      <p:pic>
        <p:nvPicPr>
          <p:cNvPr id="267" name="modcatshop-pdALzg0yN-8-unsplash.jpg" descr="modcatshop-pdALzg0yN-8-unsplash.jpg"/>
          <p:cNvPicPr>
            <a:picLocks noChangeAspect="1"/>
          </p:cNvPicPr>
          <p:nvPr/>
        </p:nvPicPr>
        <p:blipFill>
          <a:blip r:embed="rId8"/>
          <a:stretch>
            <a:fillRect/>
          </a:stretch>
        </p:blipFill>
        <p:spPr>
          <a:xfrm>
            <a:off x="15226811" y="3209178"/>
            <a:ext cx="7087979" cy="9450638"/>
          </a:xfrm>
          <a:prstGeom prst="rect">
            <a:avLst/>
          </a:prstGeom>
          <a:ln w="12700">
            <a:miter lim="400000"/>
          </a:ln>
        </p:spPr>
      </p:pic>
      <p:sp>
        <p:nvSpPr>
          <p:cNvPr id="268" name="Cats were first domesticated around 7500 BCE in the western Asia region and are currently the second most popular domestic pet in the United States. While there are over 60 unique documented cat breeds, care and diet can differ between breeds. However, s"/>
          <p:cNvSpPr txBox="1"/>
          <p:nvPr/>
        </p:nvSpPr>
        <p:spPr>
          <a:xfrm>
            <a:off x="1418468" y="5555787"/>
            <a:ext cx="12895977" cy="47574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defTabSz="457200">
              <a:lnSpc>
                <a:spcPct val="120000"/>
              </a:lnSpc>
              <a:defRPr sz="3133" b="0">
                <a:solidFill>
                  <a:srgbClr val="163A69"/>
                </a:solidFill>
                <a:latin typeface="Verdana"/>
                <a:ea typeface="Verdana"/>
                <a:cs typeface="Verdana"/>
                <a:sym typeface="Verdana"/>
              </a:defRPr>
            </a:lvl1pPr>
          </a:lstStyle>
          <a:p>
            <a:r>
              <a:t>Cats were first domesticated around 7500 BCE in the western Asia region and are currently the second most popular domestic pet in the United States. While there are over 60 unique documented cat breeds, care and diet can differ between breeds. However, some diets and practices are generally recommended for the well-being of your fluffy family member regardless of breed.</a:t>
            </a:r>
          </a:p>
        </p:txBody>
      </p:sp>
      <p:sp>
        <p:nvSpPr>
          <p:cNvPr id="269" name="Home &gt; Cats"/>
          <p:cNvSpPr txBox="1"/>
          <p:nvPr/>
        </p:nvSpPr>
        <p:spPr>
          <a:xfrm>
            <a:off x="958824" y="2680676"/>
            <a:ext cx="2087110"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500">
                <a:solidFill>
                  <a:srgbClr val="5E5E5E"/>
                </a:solidFill>
              </a:defRPr>
            </a:pPr>
            <a:r>
              <a:rPr u="sng">
                <a:solidFill>
                  <a:srgbClr val="013B6C"/>
                </a:solidFill>
                <a:hlinkClick r:id="rId2" action="ppaction://hlinksldjump">
                  <a:extLst>
                    <a:ext uri="{A12FA001-AC4F-418D-AE19-62706E023703}">
                      <ahyp:hlinkClr xmlns:ahyp="http://schemas.microsoft.com/office/drawing/2018/hyperlinkcolor" val="tx"/>
                    </a:ext>
                  </a:extLst>
                </a:hlinkClick>
              </a:rPr>
              <a:t>Home</a:t>
            </a:r>
            <a:r>
              <a:rPr>
                <a:solidFill>
                  <a:srgbClr val="013B6C"/>
                </a:solidFill>
              </a:rPr>
              <a:t> &gt; </a:t>
            </a:r>
            <a:r>
              <a:rPr u="sng">
                <a:solidFill>
                  <a:srgbClr val="013B6C"/>
                </a:solidFill>
                <a:hlinkClick r:id="rId3" action="ppaction://hlinksldjump">
                  <a:extLst>
                    <a:ext uri="{A12FA001-AC4F-418D-AE19-62706E023703}">
                      <ahyp:hlinkClr xmlns:ahyp="http://schemas.microsoft.com/office/drawing/2018/hyperlinkcolor" val="tx"/>
                    </a:ext>
                  </a:extLst>
                </a:hlinkClick>
              </a:rPr>
              <a:t>Cats</a:t>
            </a:r>
          </a:p>
        </p:txBody>
      </p:sp>
      <p:sp>
        <p:nvSpPr>
          <p:cNvPr id="270" name="About Cats"/>
          <p:cNvSpPr txBox="1"/>
          <p:nvPr/>
        </p:nvSpPr>
        <p:spPr>
          <a:xfrm>
            <a:off x="1333958" y="4191111"/>
            <a:ext cx="2806043"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b="0">
                <a:solidFill>
                  <a:srgbClr val="163A69"/>
                </a:solidFill>
                <a:latin typeface="Arial Black"/>
                <a:ea typeface="Arial Black"/>
                <a:cs typeface="Arial Black"/>
                <a:sym typeface="Arial Black"/>
              </a:defRPr>
            </a:lvl1pPr>
          </a:lstStyle>
          <a:p>
            <a:r>
              <a:t>About Cats</a:t>
            </a:r>
          </a:p>
        </p:txBody>
      </p:sp>
      <p:sp>
        <p:nvSpPr>
          <p:cNvPr id="271" name="Megaphone"/>
          <p:cNvSpPr/>
          <p:nvPr/>
        </p:nvSpPr>
        <p:spPr>
          <a:xfrm>
            <a:off x="7492376" y="9445238"/>
            <a:ext cx="748160" cy="378991"/>
          </a:xfrm>
          <a:custGeom>
            <a:avLst/>
            <a:gdLst/>
            <a:ahLst/>
            <a:cxnLst>
              <a:cxn ang="0">
                <a:pos x="wd2" y="hd2"/>
              </a:cxn>
              <a:cxn ang="5400000">
                <a:pos x="wd2" y="hd2"/>
              </a:cxn>
              <a:cxn ang="10800000">
                <a:pos x="wd2" y="hd2"/>
              </a:cxn>
              <a:cxn ang="16200000">
                <a:pos x="wd2" y="hd2"/>
              </a:cxn>
            </a:cxnLst>
            <a:rect l="0" t="0" r="r" b="b"/>
            <a:pathLst>
              <a:path w="21600" h="21600"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 name="A+">
            <a:extLst>
              <a:ext uri="{FF2B5EF4-FFF2-40B4-BE49-F238E27FC236}">
                <a16:creationId xmlns:a16="http://schemas.microsoft.com/office/drawing/2014/main" id="{14DAB7FF-D0E6-AD38-0107-0370B0E3A195}"/>
              </a:ext>
            </a:extLst>
          </p:cNvPr>
          <p:cNvSpPr txBox="1"/>
          <p:nvPr/>
        </p:nvSpPr>
        <p:spPr>
          <a:xfrm>
            <a:off x="18581735" y="982705"/>
            <a:ext cx="71696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300" b="0">
                <a:solidFill>
                  <a:srgbClr val="7198C8"/>
                </a:solidFill>
                <a:latin typeface="Arial Black"/>
                <a:ea typeface="Arial Black"/>
                <a:cs typeface="Arial Black"/>
                <a:sym typeface="Arial Black"/>
              </a:defRPr>
            </a:lvl1pPr>
          </a:lstStyle>
          <a:p>
            <a:r>
              <a:t>A+</a:t>
            </a:r>
          </a:p>
        </p:txBody>
      </p:sp>
      <p:pic>
        <p:nvPicPr>
          <p:cNvPr id="4" name="Graphic 3" descr="Radio microphone with solid fill">
            <a:extLst>
              <a:ext uri="{FF2B5EF4-FFF2-40B4-BE49-F238E27FC236}">
                <a16:creationId xmlns:a16="http://schemas.microsoft.com/office/drawing/2014/main" id="{250E39C3-E10C-E2B5-F60A-ABD652844D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508928" y="1019453"/>
            <a:ext cx="639240" cy="639240"/>
          </a:xfrm>
          <a:prstGeom prst="rect">
            <a:avLst/>
          </a:prstGeom>
        </p:spPr>
      </p:pic>
      <p:pic>
        <p:nvPicPr>
          <p:cNvPr id="5" name="Graphic 4" descr="User with solid fill">
            <a:extLst>
              <a:ext uri="{FF2B5EF4-FFF2-40B4-BE49-F238E27FC236}">
                <a16:creationId xmlns:a16="http://schemas.microsoft.com/office/drawing/2014/main" id="{E06972B8-217B-966D-DB59-6824A2DD81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319110" y="929950"/>
            <a:ext cx="730098" cy="730098"/>
          </a:xfrm>
          <a:prstGeom prst="rect">
            <a:avLst/>
          </a:prstGeom>
        </p:spPr>
      </p:pic>
      <p:pic>
        <p:nvPicPr>
          <p:cNvPr id="6" name="Graphic 5" descr="Receiver with solid fill">
            <a:extLst>
              <a:ext uri="{FF2B5EF4-FFF2-40B4-BE49-F238E27FC236}">
                <a16:creationId xmlns:a16="http://schemas.microsoft.com/office/drawing/2014/main" id="{7952F513-6514-005B-0511-B6717D7B36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935832" y="958317"/>
            <a:ext cx="734575" cy="734575"/>
          </a:xfrm>
          <a:prstGeom prst="rect">
            <a:avLst/>
          </a:prstGeom>
        </p:spPr>
      </p:pic>
      <p:sp>
        <p:nvSpPr>
          <p:cNvPr id="7" name="Rounded Rectangle 6">
            <a:extLst>
              <a:ext uri="{FF2B5EF4-FFF2-40B4-BE49-F238E27FC236}">
                <a16:creationId xmlns:a16="http://schemas.microsoft.com/office/drawing/2014/main" id="{C5CE37EE-AF7B-88BF-2559-16D870072FDC}"/>
              </a:ext>
            </a:extLst>
          </p:cNvPr>
          <p:cNvSpPr/>
          <p:nvPr/>
        </p:nvSpPr>
        <p:spPr>
          <a:xfrm>
            <a:off x="21220150" y="1093023"/>
            <a:ext cx="1452257" cy="476726"/>
          </a:xfrm>
          <a:prstGeom prst="roundRect">
            <a:avLst/>
          </a:prstGeom>
          <a:solidFill>
            <a:srgbClr val="6599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13B6C"/>
                </a:solidFill>
                <a:effectLst/>
                <a:uFillTx/>
                <a:latin typeface="+mn-lt"/>
                <a:ea typeface="+mn-ea"/>
                <a:cs typeface="+mn-cs"/>
                <a:sym typeface="Helvetica Neue Medium"/>
                <a:hlinkClick r:id="rId15" action="ppaction://hlinksldjump">
                  <a:extLst>
                    <a:ext uri="{A12FA001-AC4F-418D-AE19-62706E023703}">
                      <ahyp:hlinkClr xmlns:ahyp="http://schemas.microsoft.com/office/drawing/2018/hyperlinkcolor" val="tx"/>
                    </a:ext>
                  </a:extLst>
                </a:hlinkClick>
              </a:rPr>
              <a:t>Sign in</a:t>
            </a:r>
            <a:endParaRPr kumimoji="0" lang="en-US" sz="2800" b="0" i="0" u="none" strike="noStrike" cap="none" spc="0" normalizeH="0" baseline="0" dirty="0">
              <a:ln>
                <a:noFill/>
              </a:ln>
              <a:solidFill>
                <a:srgbClr val="013B6C"/>
              </a:solidFill>
              <a:effectLst/>
              <a:uFillTx/>
              <a:latin typeface="+mn-lt"/>
              <a:ea typeface="+mn-ea"/>
              <a:cs typeface="+mn-cs"/>
              <a:sym typeface="Helvetica Neue Medium"/>
            </a:endParaRPr>
          </a:p>
        </p:txBody>
      </p:sp>
      <p:sp>
        <p:nvSpPr>
          <p:cNvPr id="2" name="Small animals">
            <a:extLst>
              <a:ext uri="{FF2B5EF4-FFF2-40B4-BE49-F238E27FC236}">
                <a16:creationId xmlns:a16="http://schemas.microsoft.com/office/drawing/2014/main" id="{9A64D6E8-6ADA-2A39-D135-8F30B1B8D02D}"/>
              </a:ext>
            </a:extLst>
          </p:cNvPr>
          <p:cNvSpPr txBox="1"/>
          <p:nvPr/>
        </p:nvSpPr>
        <p:spPr>
          <a:xfrm>
            <a:off x="16937898" y="1882126"/>
            <a:ext cx="3098666" cy="5865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lang="en-US" dirty="0">
                <a:solidFill>
                  <a:srgbClr val="676767"/>
                </a:solidFill>
                <a:hlinkClick r:id="rId15" action="ppaction://hlinksldjump">
                  <a:extLst>
                    <a:ext uri="{A12FA001-AC4F-418D-AE19-62706E023703}">
                      <ahyp:hlinkClr xmlns:ahyp="http://schemas.microsoft.com/office/drawing/2018/hyperlinkcolor" val="tx"/>
                    </a:ext>
                  </a:extLst>
                </a:hlinkClick>
              </a:rPr>
              <a:t>Contact us</a:t>
            </a:r>
            <a:endParaRPr dirty="0">
              <a:solidFill>
                <a:srgbClr val="676767"/>
              </a:solidFill>
            </a:endParaRP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4*#ppt_w"/>
                                          </p:val>
                                        </p:tav>
                                        <p:tav tm="100000">
                                          <p:val>
                                            <p:strVal val="#ppt_w"/>
                                          </p:val>
                                        </p:tav>
                                      </p:tavLst>
                                    </p:anim>
                                    <p:anim calcmode="lin" valueType="num">
                                      <p:cBhvr>
                                        <p:cTn id="8" dur="10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Home &gt; Cats"/>
          <p:cNvSpPr txBox="1"/>
          <p:nvPr/>
        </p:nvSpPr>
        <p:spPr>
          <a:xfrm>
            <a:off x="1435081" y="781008"/>
            <a:ext cx="2176878"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500">
                <a:solidFill>
                  <a:srgbClr val="5E5E5E"/>
                </a:solidFill>
              </a:defRPr>
            </a:pPr>
            <a:r>
              <a:rPr u="sng" dirty="0">
                <a:solidFill>
                  <a:srgbClr val="013B6C"/>
                </a:solidFill>
                <a:hlinkClick r:id="rId2" action="ppaction://hlinksldjump">
                  <a:extLst>
                    <a:ext uri="{A12FA001-AC4F-418D-AE19-62706E023703}">
                      <ahyp:hlinkClr xmlns:ahyp="http://schemas.microsoft.com/office/drawing/2018/hyperlinkcolor" val="tx"/>
                    </a:ext>
                  </a:extLst>
                </a:hlinkClick>
              </a:rPr>
              <a:t>Home</a:t>
            </a:r>
            <a:r>
              <a:rPr dirty="0">
                <a:solidFill>
                  <a:srgbClr val="013B6C"/>
                </a:solidFill>
              </a:rPr>
              <a:t> &gt; </a:t>
            </a:r>
            <a:r>
              <a:rPr u="sng" dirty="0">
                <a:solidFill>
                  <a:srgbClr val="013B6C"/>
                </a:solidFill>
                <a:hlinkClick r:id="rId3" action="ppaction://hlinksldjump">
                  <a:extLst>
                    <a:ext uri="{A12FA001-AC4F-418D-AE19-62706E023703}">
                      <ahyp:hlinkClr xmlns:ahyp="http://schemas.microsoft.com/office/drawing/2018/hyperlinkcolor" val="tx"/>
                    </a:ext>
                  </a:extLst>
                </a:hlinkClick>
              </a:rPr>
              <a:t>Cats</a:t>
            </a:r>
            <a:r>
              <a:rPr dirty="0">
                <a:solidFill>
                  <a:srgbClr val="013B6C"/>
                </a:solidFill>
              </a:rPr>
              <a:t> </a:t>
            </a:r>
          </a:p>
        </p:txBody>
      </p:sp>
      <p:sp>
        <p:nvSpPr>
          <p:cNvPr id="279" name="Zero to Four Weeks…"/>
          <p:cNvSpPr txBox="1"/>
          <p:nvPr/>
        </p:nvSpPr>
        <p:spPr>
          <a:xfrm>
            <a:off x="1529679" y="2013590"/>
            <a:ext cx="10536521" cy="10566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333">
                <a:solidFill>
                  <a:srgbClr val="163A69"/>
                </a:solidFill>
              </a:defRPr>
            </a:pPr>
            <a:r>
              <a:rPr dirty="0"/>
              <a:t>Zero to Four Weeks</a:t>
            </a:r>
          </a:p>
          <a:p>
            <a:pPr algn="l" defTabSz="457200">
              <a:defRPr sz="2333" b="0">
                <a:solidFill>
                  <a:srgbClr val="163A69"/>
                </a:solidFill>
              </a:defRPr>
            </a:pPr>
            <a:endParaRPr dirty="0"/>
          </a:p>
          <a:p>
            <a:pPr algn="l" defTabSz="457200">
              <a:defRPr sz="2333" b="0">
                <a:solidFill>
                  <a:srgbClr val="163A69"/>
                </a:solidFill>
              </a:defRPr>
            </a:pPr>
            <a:r>
              <a:rPr dirty="0"/>
              <a:t>It is important the queen (a term commonly used for a female cat that is either pregnant or nursing) directly nurse her young if possible. Monitor your kitten’s growth closely to make sure its growth rate is progressing steadily. If any kitten is not growing at a sufficient rate, a caretaker might need to feed the kitten directly either with a bottle or a feeding tube. Some reasons why kittens might not gain weight appropriately include the following:</a:t>
            </a:r>
          </a:p>
          <a:p>
            <a:pPr marL="609600" indent="-304800" algn="l" defTabSz="457200">
              <a:defRPr sz="2333" b="0">
                <a:solidFill>
                  <a:srgbClr val="163A69"/>
                </a:solidFill>
              </a:defRPr>
            </a:pPr>
            <a:r>
              <a:rPr dirty="0"/>
              <a:t>·       too many other siblings are competing for mom's milk</a:t>
            </a:r>
          </a:p>
          <a:p>
            <a:pPr marL="609600" indent="-304800" algn="l" defTabSz="457200">
              <a:defRPr sz="2333" b="0">
                <a:solidFill>
                  <a:srgbClr val="163A69"/>
                </a:solidFill>
              </a:defRPr>
            </a:pPr>
            <a:r>
              <a:rPr dirty="0"/>
              <a:t>·       gastrointestinal disease</a:t>
            </a:r>
          </a:p>
          <a:p>
            <a:pPr marL="609600" indent="-304800" algn="l" defTabSz="457200">
              <a:defRPr sz="2333" b="0">
                <a:solidFill>
                  <a:srgbClr val="163A69"/>
                </a:solidFill>
              </a:defRPr>
            </a:pPr>
            <a:r>
              <a:rPr dirty="0"/>
              <a:t>·       environmental conditions such as extreme heat or cold, or unsanitary conditions</a:t>
            </a:r>
          </a:p>
          <a:p>
            <a:pPr algn="l" defTabSz="457200">
              <a:defRPr sz="2333" b="0">
                <a:solidFill>
                  <a:srgbClr val="163A69"/>
                </a:solidFill>
              </a:defRPr>
            </a:pPr>
            <a:r>
              <a:rPr dirty="0"/>
              <a:t> </a:t>
            </a:r>
          </a:p>
          <a:p>
            <a:pPr algn="l" defTabSz="457200">
              <a:defRPr sz="2333">
                <a:solidFill>
                  <a:srgbClr val="163A69"/>
                </a:solidFill>
              </a:defRPr>
            </a:pPr>
            <a:r>
              <a:rPr dirty="0"/>
              <a:t>Four Weeks to One Year</a:t>
            </a:r>
          </a:p>
          <a:p>
            <a:pPr algn="l" defTabSz="457200">
              <a:lnSpc>
                <a:spcPct val="120000"/>
              </a:lnSpc>
              <a:defRPr sz="2333" b="0">
                <a:solidFill>
                  <a:srgbClr val="163A69"/>
                </a:solidFill>
              </a:defRPr>
            </a:pPr>
            <a:endParaRPr dirty="0"/>
          </a:p>
          <a:p>
            <a:pPr algn="l" defTabSz="457200">
              <a:lnSpc>
                <a:spcPct val="120000"/>
              </a:lnSpc>
              <a:defRPr sz="2333" b="0">
                <a:solidFill>
                  <a:srgbClr val="163A69"/>
                </a:solidFill>
              </a:defRPr>
            </a:pPr>
            <a:r>
              <a:rPr dirty="0"/>
              <a:t>Kittens can start being introduced to soft wet kitten food typically around three to four weeks after birth. According to the </a:t>
            </a:r>
            <a:r>
              <a:rPr u="sng" dirty="0">
                <a:solidFill>
                  <a:srgbClr val="6599CD"/>
                </a:solidFill>
                <a:uFill>
                  <a:solidFill>
                    <a:srgbClr val="0563C1"/>
                  </a:solidFill>
                </a:uFill>
                <a:hlinkClick r:id="rId4">
                  <a:extLst>
                    <a:ext uri="{A12FA001-AC4F-418D-AE19-62706E023703}">
                      <ahyp:hlinkClr xmlns:ahyp="http://schemas.microsoft.com/office/drawing/2018/hyperlinkcolor" val="tx"/>
                    </a:ext>
                  </a:extLst>
                </a:hlinkClick>
              </a:rPr>
              <a:t>ASPCA</a:t>
            </a:r>
            <a:r>
              <a:rPr dirty="0"/>
              <a:t>, kittens at this age should eat half to one cup of dry kitten food or six to nine ounces of wet kitten food </a:t>
            </a:r>
            <a:r>
              <a:rPr sz="3133" dirty="0"/>
              <a:t>per</a:t>
            </a:r>
            <a:r>
              <a:rPr dirty="0"/>
              <a:t> day. If your kitten has difficulties eating hard food, a small amount of water can be added to soften the food. Cat food that is optimized for kittens provides the additional nutrients that are needed for growth, energy, and wellness. Depending on the breed, your cat may have different dietary requirements. You should always consult with your veterinarian for recommendations.</a:t>
            </a:r>
          </a:p>
          <a:p>
            <a:pPr algn="l" defTabSz="457200">
              <a:defRPr sz="2333" b="0">
                <a:solidFill>
                  <a:srgbClr val="163A69"/>
                </a:solidFill>
              </a:defRPr>
            </a:pPr>
            <a:r>
              <a:rPr dirty="0"/>
              <a:t> </a:t>
            </a:r>
            <a:endParaRPr b="1" dirty="0"/>
          </a:p>
          <a:p>
            <a:pPr algn="l" defTabSz="457200">
              <a:defRPr sz="2333" b="0">
                <a:solidFill>
                  <a:srgbClr val="163A69"/>
                </a:solidFill>
              </a:defRPr>
            </a:pPr>
            <a:endParaRPr b="1" dirty="0"/>
          </a:p>
        </p:txBody>
      </p:sp>
      <p:pic>
        <p:nvPicPr>
          <p:cNvPr id="280" name="the-lucky-neko-rplhB9mYF48-unsplash.jpg" descr="the-lucky-neko-rplhB9mYF48-unsplash.jpg"/>
          <p:cNvPicPr>
            <a:picLocks noChangeAspect="1"/>
          </p:cNvPicPr>
          <p:nvPr/>
        </p:nvPicPr>
        <p:blipFill>
          <a:blip r:embed="rId5"/>
          <a:stretch>
            <a:fillRect/>
          </a:stretch>
        </p:blipFill>
        <p:spPr>
          <a:xfrm>
            <a:off x="12568315" y="712014"/>
            <a:ext cx="11176797" cy="11180722"/>
          </a:xfrm>
          <a:prstGeom prst="rect">
            <a:avLst/>
          </a:prstGeom>
          <a:ln w="12700">
            <a:miter lim="400000"/>
          </a:ln>
        </p:spPr>
      </p:pic>
      <p:sp>
        <p:nvSpPr>
          <p:cNvPr id="281" name="Megaphone"/>
          <p:cNvSpPr/>
          <p:nvPr/>
        </p:nvSpPr>
        <p:spPr>
          <a:xfrm>
            <a:off x="4582316" y="2067402"/>
            <a:ext cx="748160" cy="378990"/>
          </a:xfrm>
          <a:custGeom>
            <a:avLst/>
            <a:gdLst/>
            <a:ahLst/>
            <a:cxnLst>
              <a:cxn ang="0">
                <a:pos x="wd2" y="hd2"/>
              </a:cxn>
              <a:cxn ang="5400000">
                <a:pos x="wd2" y="hd2"/>
              </a:cxn>
              <a:cxn ang="10800000">
                <a:pos x="wd2" y="hd2"/>
              </a:cxn>
              <a:cxn ang="16200000">
                <a:pos x="wd2" y="hd2"/>
              </a:cxn>
            </a:cxnLst>
            <a:rect l="0" t="0" r="r" b="b"/>
            <a:pathLst>
              <a:path w="21600" h="21600"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2" name="A+"/>
          <p:cNvSpPr txBox="1"/>
          <p:nvPr/>
        </p:nvSpPr>
        <p:spPr>
          <a:xfrm>
            <a:off x="11235729" y="719864"/>
            <a:ext cx="74816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solidFill>
                  <a:srgbClr val="7198C8"/>
                </a:solidFill>
                <a:latin typeface="Arial Black"/>
                <a:ea typeface="Arial Black"/>
                <a:cs typeface="Arial Black"/>
                <a:sym typeface="Arial Black"/>
              </a:defRPr>
            </a:lvl1pPr>
          </a:lstStyle>
          <a:p>
            <a:r>
              <a:t>A+</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Home &gt; Cats"/>
          <p:cNvSpPr txBox="1"/>
          <p:nvPr/>
        </p:nvSpPr>
        <p:spPr>
          <a:xfrm>
            <a:off x="2380632" y="994279"/>
            <a:ext cx="2087110"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500">
                <a:solidFill>
                  <a:srgbClr val="5E5E5E"/>
                </a:solidFill>
              </a:defRPr>
            </a:pPr>
            <a:r>
              <a:rPr u="sng" dirty="0">
                <a:solidFill>
                  <a:srgbClr val="013B6C"/>
                </a:solidFill>
                <a:hlinkClick r:id="rId2" action="ppaction://hlinksldjump">
                  <a:extLst>
                    <a:ext uri="{A12FA001-AC4F-418D-AE19-62706E023703}">
                      <ahyp:hlinkClr xmlns:ahyp="http://schemas.microsoft.com/office/drawing/2018/hyperlinkcolor" val="tx"/>
                    </a:ext>
                  </a:extLst>
                </a:hlinkClick>
              </a:rPr>
              <a:t>Home</a:t>
            </a:r>
            <a:r>
              <a:rPr dirty="0">
                <a:solidFill>
                  <a:srgbClr val="013B6C"/>
                </a:solidFill>
              </a:rPr>
              <a:t> &gt; </a:t>
            </a:r>
            <a:r>
              <a:rPr u="sng" dirty="0">
                <a:solidFill>
                  <a:srgbClr val="013B6C"/>
                </a:solidFill>
                <a:hlinkClick r:id="rId3" action="ppaction://hlinksldjump">
                  <a:extLst>
                    <a:ext uri="{A12FA001-AC4F-418D-AE19-62706E023703}">
                      <ahyp:hlinkClr xmlns:ahyp="http://schemas.microsoft.com/office/drawing/2018/hyperlinkcolor" val="tx"/>
                    </a:ext>
                  </a:extLst>
                </a:hlinkClick>
              </a:rPr>
              <a:t>Cats</a:t>
            </a:r>
          </a:p>
        </p:txBody>
      </p:sp>
      <p:sp>
        <p:nvSpPr>
          <p:cNvPr id="285" name="One Year to Seven Years…"/>
          <p:cNvSpPr txBox="1"/>
          <p:nvPr/>
        </p:nvSpPr>
        <p:spPr>
          <a:xfrm>
            <a:off x="10692768" y="2601504"/>
            <a:ext cx="10922819" cy="9619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ct val="120000"/>
              </a:lnSpc>
              <a:defRPr sz="2733">
                <a:solidFill>
                  <a:srgbClr val="163A69"/>
                </a:solidFill>
              </a:defRPr>
            </a:pPr>
            <a:r>
              <a:t>One Year to Seven Years</a:t>
            </a:r>
          </a:p>
          <a:p>
            <a:pPr algn="l" defTabSz="457200">
              <a:lnSpc>
                <a:spcPct val="120000"/>
              </a:lnSpc>
              <a:defRPr sz="2733">
                <a:solidFill>
                  <a:srgbClr val="163A69"/>
                </a:solidFill>
              </a:defRPr>
            </a:pPr>
            <a:endParaRPr/>
          </a:p>
          <a:p>
            <a:pPr algn="l" defTabSz="457200">
              <a:lnSpc>
                <a:spcPct val="120000"/>
              </a:lnSpc>
              <a:defRPr sz="2733" b="0">
                <a:solidFill>
                  <a:srgbClr val="163A69"/>
                </a:solidFill>
              </a:defRPr>
            </a:pPr>
            <a:r>
              <a:t>This age is when kittens reach the </a:t>
            </a:r>
            <a:r>
              <a:rPr i="1"/>
              <a:t>cat</a:t>
            </a:r>
            <a:r>
              <a:t> stage and do not need as many nutrients. At this age, their level of activity decreases, and so does their metabolism. It is </a:t>
            </a:r>
            <a:r>
              <a:rPr b="1"/>
              <a:t>not</a:t>
            </a:r>
            <a:r>
              <a:t> recommended to leave food out for the cats all day. Instead, provide food a couple times a day so they eat meals rather than snacking throughout the day. This practice reduces the risk of obesity and other weight-related feline ailments.</a:t>
            </a:r>
          </a:p>
          <a:p>
            <a:pPr algn="l" defTabSz="457200">
              <a:lnSpc>
                <a:spcPct val="120000"/>
              </a:lnSpc>
              <a:defRPr sz="2733" b="0">
                <a:solidFill>
                  <a:srgbClr val="163A69"/>
                </a:solidFill>
              </a:defRPr>
            </a:pPr>
            <a:r>
              <a:t> </a:t>
            </a:r>
            <a:endParaRPr b="1"/>
          </a:p>
          <a:p>
            <a:pPr algn="l" defTabSz="457200">
              <a:lnSpc>
                <a:spcPct val="120000"/>
              </a:lnSpc>
              <a:defRPr sz="2733">
                <a:solidFill>
                  <a:srgbClr val="163A69"/>
                </a:solidFill>
              </a:defRPr>
            </a:pPr>
            <a:r>
              <a:t>Seven Years and More</a:t>
            </a:r>
          </a:p>
          <a:p>
            <a:pPr algn="l" defTabSz="457200">
              <a:lnSpc>
                <a:spcPct val="120000"/>
              </a:lnSpc>
              <a:defRPr sz="2733">
                <a:solidFill>
                  <a:srgbClr val="163A69"/>
                </a:solidFill>
              </a:defRPr>
            </a:pPr>
            <a:endParaRPr/>
          </a:p>
          <a:p>
            <a:pPr algn="l" defTabSz="457200">
              <a:lnSpc>
                <a:spcPct val="120000"/>
              </a:lnSpc>
              <a:defRPr sz="2733" b="0">
                <a:solidFill>
                  <a:srgbClr val="163A69"/>
                </a:solidFill>
              </a:defRPr>
            </a:pPr>
            <a:r>
              <a:t>Much like many living organisms, the body begins to deteriorate and experience a lot of changes. Cats at this age should eat less fats and calories and more quality proteins. This means when you are purchasing packaged foods for your cat, look for food that states a particular protein (such as "salmon") and </a:t>
            </a:r>
            <a:r>
              <a:rPr b="1"/>
              <a:t>not</a:t>
            </a:r>
            <a:r>
              <a:t> just a category (such as fish). This usually means they are byproducts, or combinations, of lesser quality proteins.</a:t>
            </a:r>
          </a:p>
        </p:txBody>
      </p:sp>
      <p:pic>
        <p:nvPicPr>
          <p:cNvPr id="286" name="jae-park-7GX5aICb5i4-unsplash.jpg" descr="jae-park-7GX5aICb5i4-unsplash.jpg"/>
          <p:cNvPicPr>
            <a:picLocks noChangeAspect="1"/>
          </p:cNvPicPr>
          <p:nvPr/>
        </p:nvPicPr>
        <p:blipFill>
          <a:blip r:embed="rId4"/>
          <a:stretch>
            <a:fillRect/>
          </a:stretch>
        </p:blipFill>
        <p:spPr>
          <a:xfrm>
            <a:off x="2424107" y="1932310"/>
            <a:ext cx="7305307" cy="10957959"/>
          </a:xfrm>
          <a:prstGeom prst="rect">
            <a:avLst/>
          </a:prstGeom>
          <a:ln w="12700">
            <a:miter lim="400000"/>
          </a:ln>
        </p:spPr>
      </p:pic>
      <p:sp>
        <p:nvSpPr>
          <p:cNvPr id="287" name="Megaphone"/>
          <p:cNvSpPr/>
          <p:nvPr/>
        </p:nvSpPr>
        <p:spPr>
          <a:xfrm>
            <a:off x="15198480" y="2979064"/>
            <a:ext cx="748160" cy="378990"/>
          </a:xfrm>
          <a:custGeom>
            <a:avLst/>
            <a:gdLst/>
            <a:ahLst/>
            <a:cxnLst>
              <a:cxn ang="0">
                <a:pos x="wd2" y="hd2"/>
              </a:cxn>
              <a:cxn ang="5400000">
                <a:pos x="wd2" y="hd2"/>
              </a:cxn>
              <a:cxn ang="10800000">
                <a:pos x="wd2" y="hd2"/>
              </a:cxn>
              <a:cxn ang="16200000">
                <a:pos x="wd2" y="hd2"/>
              </a:cxn>
            </a:cxnLst>
            <a:rect l="0" t="0" r="r" b="b"/>
            <a:pathLst>
              <a:path w="21600" h="21600"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8" name="A+"/>
          <p:cNvSpPr txBox="1"/>
          <p:nvPr/>
        </p:nvSpPr>
        <p:spPr>
          <a:xfrm>
            <a:off x="22989339" y="1193800"/>
            <a:ext cx="74816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solidFill>
                  <a:srgbClr val="7198C8"/>
                </a:solidFill>
                <a:latin typeface="Arial Black"/>
                <a:ea typeface="Arial Black"/>
                <a:cs typeface="Arial Black"/>
                <a:sym typeface="Arial Black"/>
              </a:defRPr>
            </a:lvl1pPr>
          </a:lstStyle>
          <a:p>
            <a:r>
              <a:t>A+</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 name="Group"/>
          <p:cNvGrpSpPr/>
          <p:nvPr/>
        </p:nvGrpSpPr>
        <p:grpSpPr>
          <a:xfrm>
            <a:off x="713728" y="1888425"/>
            <a:ext cx="14144418" cy="580227"/>
            <a:chOff x="241221" y="-389665"/>
            <a:chExt cx="14144417" cy="580225"/>
          </a:xfrm>
        </p:grpSpPr>
        <p:sp>
          <p:nvSpPr>
            <p:cNvPr id="290" name="Home"/>
            <p:cNvSpPr txBox="1"/>
            <p:nvPr/>
          </p:nvSpPr>
          <p:spPr>
            <a:xfrm>
              <a:off x="241221"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2" action="ppaction://hlinksldjump"/>
                </a:defRPr>
              </a:lvl1pPr>
            </a:lstStyle>
            <a:p>
              <a:pPr>
                <a:defRPr u="none"/>
              </a:pPr>
              <a:r>
                <a:rPr u="sng" dirty="0">
                  <a:solidFill>
                    <a:srgbClr val="013B6C"/>
                  </a:solidFill>
                  <a:hlinkClick r:id="rId2" action="ppaction://hlinksldjump">
                    <a:extLst>
                      <a:ext uri="{A12FA001-AC4F-418D-AE19-62706E023703}">
                        <ahyp:hlinkClr xmlns:ahyp="http://schemas.microsoft.com/office/drawing/2018/hyperlinkcolor" val="tx"/>
                      </a:ext>
                    </a:extLst>
                  </a:hlinkClick>
                </a:rPr>
                <a:t>Home</a:t>
              </a:r>
            </a:p>
          </p:txBody>
        </p:sp>
        <p:sp>
          <p:nvSpPr>
            <p:cNvPr id="291" name="Cats"/>
            <p:cNvSpPr txBox="1"/>
            <p:nvPr/>
          </p:nvSpPr>
          <p:spPr>
            <a:xfrm>
              <a:off x="2457027"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3" action="ppaction://hlinksldjump"/>
                </a:defRPr>
              </a:lvl1pPr>
            </a:lstStyle>
            <a:p>
              <a:pPr>
                <a:defRPr u="none"/>
              </a:pPr>
              <a:r>
                <a:rPr u="sng">
                  <a:solidFill>
                    <a:srgbClr val="013B6C"/>
                  </a:solidFill>
                  <a:hlinkClick r:id="rId3" action="ppaction://hlinksldjump">
                    <a:extLst>
                      <a:ext uri="{A12FA001-AC4F-418D-AE19-62706E023703}">
                        <ahyp:hlinkClr xmlns:ahyp="http://schemas.microsoft.com/office/drawing/2018/hyperlinkcolor" val="tx"/>
                      </a:ext>
                    </a:extLst>
                  </a:hlinkClick>
                </a:rPr>
                <a:t>Cats</a:t>
              </a:r>
            </a:p>
          </p:txBody>
        </p:sp>
        <p:sp>
          <p:nvSpPr>
            <p:cNvPr id="292" name="Dogs"/>
            <p:cNvSpPr txBox="1"/>
            <p:nvPr/>
          </p:nvSpPr>
          <p:spPr>
            <a:xfrm>
              <a:off x="4672833" y="-389666"/>
              <a:ext cx="1569935"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4" action="ppaction://hlinksldjump"/>
                </a:defRPr>
              </a:lvl1pPr>
            </a:lstStyle>
            <a:p>
              <a:pPr>
                <a:defRPr u="none"/>
              </a:pPr>
              <a:r>
                <a:rPr u="sng">
                  <a:solidFill>
                    <a:srgbClr val="013B6C"/>
                  </a:solidFill>
                  <a:hlinkClick r:id="rId4" action="ppaction://hlinksldjump">
                    <a:extLst>
                      <a:ext uri="{A12FA001-AC4F-418D-AE19-62706E023703}">
                        <ahyp:hlinkClr xmlns:ahyp="http://schemas.microsoft.com/office/drawing/2018/hyperlinkcolor" val="tx"/>
                      </a:ext>
                    </a:extLst>
                  </a:hlinkClick>
                </a:rPr>
                <a:t>Dogs</a:t>
              </a:r>
            </a:p>
          </p:txBody>
        </p:sp>
        <p:sp>
          <p:nvSpPr>
            <p:cNvPr id="293" name="Birds"/>
            <p:cNvSpPr txBox="1"/>
            <p:nvPr/>
          </p:nvSpPr>
          <p:spPr>
            <a:xfrm>
              <a:off x="6888639" y="-389666"/>
              <a:ext cx="1569936"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u="sng">
                  <a:solidFill>
                    <a:srgbClr val="003B6D"/>
                  </a:solidFill>
                  <a:hlinkClick r:id="rId5" action="ppaction://hlinksldjump"/>
                </a:defRPr>
              </a:lvl1pPr>
            </a:lstStyle>
            <a:p>
              <a:pPr>
                <a:defRPr u="none"/>
              </a:pPr>
              <a:r>
                <a:rPr u="sng">
                  <a:solidFill>
                    <a:srgbClr val="013B6C"/>
                  </a:solidFill>
                  <a:hlinkClick r:id="rId5" action="ppaction://hlinksldjump">
                    <a:extLst>
                      <a:ext uri="{A12FA001-AC4F-418D-AE19-62706E023703}">
                        <ahyp:hlinkClr xmlns:ahyp="http://schemas.microsoft.com/office/drawing/2018/hyperlinkcolor" val="tx"/>
                      </a:ext>
                    </a:extLst>
                  </a:hlinkClick>
                </a:rPr>
                <a:t>Birds</a:t>
              </a:r>
            </a:p>
          </p:txBody>
        </p:sp>
        <p:sp>
          <p:nvSpPr>
            <p:cNvPr id="294" name="Fish"/>
            <p:cNvSpPr txBox="1"/>
            <p:nvPr/>
          </p:nvSpPr>
          <p:spPr>
            <a:xfrm>
              <a:off x="9104445" y="-389666"/>
              <a:ext cx="1569936"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5" action="ppaction://hlinksldjump">
                    <a:extLst>
                      <a:ext uri="{A12FA001-AC4F-418D-AE19-62706E023703}">
                        <ahyp:hlinkClr xmlns:ahyp="http://schemas.microsoft.com/office/drawing/2018/hyperlinkcolor" val="tx"/>
                      </a:ext>
                    </a:extLst>
                  </a:hlinkClick>
                </a:rPr>
                <a:t>Fish</a:t>
              </a:r>
              <a:endParaRPr dirty="0">
                <a:solidFill>
                  <a:srgbClr val="013B6C"/>
                </a:solidFill>
              </a:endParaRPr>
            </a:p>
          </p:txBody>
        </p:sp>
        <p:sp>
          <p:nvSpPr>
            <p:cNvPr id="295" name="Small animals"/>
            <p:cNvSpPr txBox="1"/>
            <p:nvPr/>
          </p:nvSpPr>
          <p:spPr>
            <a:xfrm>
              <a:off x="11320251" y="-389666"/>
              <a:ext cx="3065389" cy="580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dirty="0">
                  <a:solidFill>
                    <a:srgbClr val="013B6C"/>
                  </a:solidFill>
                  <a:hlinkClick r:id="rId6" action="ppaction://hlinksldjump">
                    <a:extLst>
                      <a:ext uri="{A12FA001-AC4F-418D-AE19-62706E023703}">
                        <ahyp:hlinkClr xmlns:ahyp="http://schemas.microsoft.com/office/drawing/2018/hyperlinkcolor" val="tx"/>
                      </a:ext>
                    </a:extLst>
                  </a:hlinkClick>
                </a:rPr>
                <a:t>Small animals</a:t>
              </a:r>
              <a:endParaRPr dirty="0">
                <a:solidFill>
                  <a:srgbClr val="013B6C"/>
                </a:solidFill>
              </a:endParaRPr>
            </a:p>
          </p:txBody>
        </p:sp>
      </p:grpSp>
      <p:grpSp>
        <p:nvGrpSpPr>
          <p:cNvPr id="299" name="Group"/>
          <p:cNvGrpSpPr/>
          <p:nvPr/>
        </p:nvGrpSpPr>
        <p:grpSpPr>
          <a:xfrm>
            <a:off x="19606443" y="1923406"/>
            <a:ext cx="3712453" cy="510266"/>
            <a:chOff x="0" y="0"/>
            <a:chExt cx="3712451" cy="510264"/>
          </a:xfrm>
        </p:grpSpPr>
        <p:sp>
          <p:nvSpPr>
            <p:cNvPr id="297" name="search now"/>
            <p:cNvSpPr/>
            <p:nvPr/>
          </p:nvSpPr>
          <p:spPr>
            <a:xfrm>
              <a:off x="505697" y="0"/>
              <a:ext cx="3206755" cy="510265"/>
            </a:xfrm>
            <a:prstGeom prst="roundRect">
              <a:avLst>
                <a:gd name="adj" fmla="val 25450"/>
              </a:avLst>
            </a:prstGeom>
            <a:noFill/>
            <a:ln w="25400" cap="flat">
              <a:solidFill>
                <a:srgbClr val="BDBDBD"/>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2400" b="0">
                  <a:solidFill>
                    <a:srgbClr val="929292"/>
                  </a:solidFill>
                  <a:latin typeface="Times New Roman"/>
                  <a:ea typeface="Times New Roman"/>
                  <a:cs typeface="Times New Roman"/>
                  <a:sym typeface="Times New Roman"/>
                </a:defRPr>
              </a:lvl1pPr>
            </a:lstStyle>
            <a:p>
              <a:r>
                <a:t>  search now</a:t>
              </a:r>
            </a:p>
          </p:txBody>
        </p:sp>
        <p:sp>
          <p:nvSpPr>
            <p:cNvPr id="298" name="Search"/>
            <p:cNvSpPr/>
            <p:nvPr/>
          </p:nvSpPr>
          <p:spPr>
            <a:xfrm>
              <a:off x="0" y="66412"/>
              <a:ext cx="322033" cy="377440"/>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676767"/>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304" name="Group"/>
          <p:cNvGrpSpPr/>
          <p:nvPr/>
        </p:nvGrpSpPr>
        <p:grpSpPr>
          <a:xfrm>
            <a:off x="954816" y="88780"/>
            <a:ext cx="3609504" cy="1649279"/>
            <a:chOff x="0" y="0"/>
            <a:chExt cx="3609502" cy="1649277"/>
          </a:xfrm>
        </p:grpSpPr>
        <p:sp>
          <p:nvSpPr>
            <p:cNvPr id="300" name="Rectangle"/>
            <p:cNvSpPr/>
            <p:nvPr/>
          </p:nvSpPr>
          <p:spPr>
            <a:xfrm>
              <a:off x="0" y="0"/>
              <a:ext cx="3609503" cy="1270167"/>
            </a:xfrm>
            <a:prstGeom prst="rect">
              <a:avLst/>
            </a:prstGeom>
            <a:solidFill>
              <a:srgbClr val="003B6D"/>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303" name="Image"/>
            <p:cNvGrpSpPr/>
            <p:nvPr/>
          </p:nvGrpSpPr>
          <p:grpSpPr>
            <a:xfrm>
              <a:off x="453392" y="302288"/>
              <a:ext cx="2622522" cy="1346990"/>
              <a:chOff x="0" y="0"/>
              <a:chExt cx="2622521" cy="1346989"/>
            </a:xfrm>
          </p:grpSpPr>
          <p:pic>
            <p:nvPicPr>
              <p:cNvPr id="302" name="Image" descr="Image"/>
              <p:cNvPicPr>
                <a:picLocks noChangeAspect="1"/>
              </p:cNvPicPr>
              <p:nvPr/>
            </p:nvPicPr>
            <p:blipFill>
              <a:blip r:embed="rId7"/>
              <a:srcRect/>
              <a:stretch>
                <a:fillRect/>
              </a:stretch>
            </p:blipFill>
            <p:spPr>
              <a:xfrm>
                <a:off x="127000" y="88900"/>
                <a:ext cx="2368522" cy="1016790"/>
              </a:xfrm>
              <a:prstGeom prst="rect">
                <a:avLst/>
              </a:prstGeom>
              <a:ln>
                <a:noFill/>
              </a:ln>
              <a:effectLst/>
            </p:spPr>
          </p:pic>
          <p:pic>
            <p:nvPicPr>
              <p:cNvPr id="301" name="Image" descr="Image"/>
              <p:cNvPicPr>
                <a:picLocks/>
              </p:cNvPicPr>
              <p:nvPr/>
            </p:nvPicPr>
            <p:blipFill>
              <a:blip r:embed="rId8"/>
              <a:stretch>
                <a:fillRect/>
              </a:stretch>
            </p:blipFill>
            <p:spPr>
              <a:xfrm>
                <a:off x="-1" y="-1"/>
                <a:ext cx="2622523" cy="1346991"/>
              </a:xfrm>
              <a:prstGeom prst="rect">
                <a:avLst/>
              </a:prstGeom>
              <a:effectLst/>
            </p:spPr>
          </p:pic>
        </p:grpSp>
      </p:grpSp>
      <p:sp>
        <p:nvSpPr>
          <p:cNvPr id="305" name="Evidence-based pet care advice for every pet lover"/>
          <p:cNvSpPr txBox="1"/>
          <p:nvPr/>
        </p:nvSpPr>
        <p:spPr>
          <a:xfrm>
            <a:off x="4768212" y="915837"/>
            <a:ext cx="6793900" cy="430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457200">
              <a:lnSpc>
                <a:spcPts val="4200"/>
              </a:lnSpc>
              <a:defRPr sz="2333" b="0">
                <a:solidFill>
                  <a:srgbClr val="003B6D"/>
                </a:solidFill>
                <a:latin typeface="Arial"/>
                <a:ea typeface="Arial"/>
                <a:cs typeface="Arial"/>
                <a:sym typeface="Arial"/>
              </a:defRPr>
            </a:lvl1pPr>
          </a:lstStyle>
          <a:p>
            <a:r>
              <a:t>Evidence-based pet care advice for every pet lover </a:t>
            </a:r>
          </a:p>
        </p:txBody>
      </p:sp>
      <p:sp>
        <p:nvSpPr>
          <p:cNvPr id="306" name="Home &gt; Dogs"/>
          <p:cNvSpPr txBox="1"/>
          <p:nvPr/>
        </p:nvSpPr>
        <p:spPr>
          <a:xfrm>
            <a:off x="982626" y="2680676"/>
            <a:ext cx="2181687"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500">
                <a:solidFill>
                  <a:srgbClr val="5E5E5E"/>
                </a:solidFill>
              </a:defRPr>
            </a:pPr>
            <a:r>
              <a:rPr u="sng">
                <a:solidFill>
                  <a:srgbClr val="013B6C"/>
                </a:solidFill>
                <a:hlinkClick r:id="rId2" action="ppaction://hlinksldjump">
                  <a:extLst>
                    <a:ext uri="{A12FA001-AC4F-418D-AE19-62706E023703}">
                      <ahyp:hlinkClr xmlns:ahyp="http://schemas.microsoft.com/office/drawing/2018/hyperlinkcolor" val="tx"/>
                    </a:ext>
                  </a:extLst>
                </a:hlinkClick>
              </a:rPr>
              <a:t>Home</a:t>
            </a:r>
            <a:r>
              <a:rPr>
                <a:solidFill>
                  <a:srgbClr val="013B6C"/>
                </a:solidFill>
              </a:rPr>
              <a:t> &gt; </a:t>
            </a:r>
            <a:r>
              <a:rPr u="sng">
                <a:solidFill>
                  <a:srgbClr val="013B6C"/>
                </a:solidFill>
                <a:hlinkClick r:id="rId4" action="ppaction://hlinksldjump">
                  <a:extLst>
                    <a:ext uri="{A12FA001-AC4F-418D-AE19-62706E023703}">
                      <ahyp:hlinkClr xmlns:ahyp="http://schemas.microsoft.com/office/drawing/2018/hyperlinkcolor" val="tx"/>
                    </a:ext>
                  </a:extLst>
                </a:hlinkClick>
              </a:rPr>
              <a:t>Dogs</a:t>
            </a:r>
          </a:p>
        </p:txBody>
      </p:sp>
      <p:sp>
        <p:nvSpPr>
          <p:cNvPr id="307" name="The domestic dog is an extremely social animal and offers a diverse variety of choices as there are well over 300 breeds recognized by the World Canine Organization. Adopting a dog offers mutual benefits between dog and owner. Many studies cite the socia"/>
          <p:cNvSpPr txBox="1"/>
          <p:nvPr/>
        </p:nvSpPr>
        <p:spPr>
          <a:xfrm>
            <a:off x="2094676" y="5542582"/>
            <a:ext cx="12072573" cy="5806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lnSpc>
                <a:spcPct val="120000"/>
              </a:lnSpc>
              <a:defRPr sz="2833" b="0">
                <a:solidFill>
                  <a:srgbClr val="163A69"/>
                </a:solidFill>
              </a:defRPr>
            </a:pPr>
            <a:r>
              <a:rPr dirty="0"/>
              <a:t>The domestic dog is an extremely social animal and offers a diverse variety of choices as there are well over 300 breeds recognized by the World Canine Organization. Adopting a dog offers mutual benefits between dog and owner. Many studies cite the social benefits of having a companion as well as the reduced feelings of loneliness from adopting a dog. Studies even show medical indicators such as </a:t>
            </a:r>
            <a:r>
              <a:rPr u="sng" dirty="0">
                <a:solidFill>
                  <a:srgbClr val="013B6C"/>
                </a:solidFill>
                <a:uFill>
                  <a:solidFill>
                    <a:srgbClr val="0563C1"/>
                  </a:solidFill>
                </a:uFill>
                <a:hlinkClick r:id="rId9">
                  <a:extLst>
                    <a:ext uri="{A12FA001-AC4F-418D-AE19-62706E023703}">
                      <ahyp:hlinkClr xmlns:ahyp="http://schemas.microsoft.com/office/drawing/2018/hyperlinkcolor" val="tx"/>
                    </a:ext>
                  </a:extLst>
                </a:hlinkClick>
              </a:rPr>
              <a:t>reduced blood pressure and improved lipid profiles</a:t>
            </a:r>
            <a:r>
              <a:rPr dirty="0"/>
              <a:t>. If you have a dog, it is important to make sure that you care for your dog; be mindful of what you feed your dog and provide enough opportunities for exercise. In this page, you will find more information about how to care for your pets throughout the various stages of their lives.</a:t>
            </a:r>
          </a:p>
        </p:txBody>
      </p:sp>
      <p:pic>
        <p:nvPicPr>
          <p:cNvPr id="308" name="Image" descr="Image"/>
          <p:cNvPicPr>
            <a:picLocks noChangeAspect="1"/>
          </p:cNvPicPr>
          <p:nvPr/>
        </p:nvPicPr>
        <p:blipFill>
          <a:blip r:embed="rId10"/>
          <a:stretch>
            <a:fillRect/>
          </a:stretch>
        </p:blipFill>
        <p:spPr>
          <a:xfrm>
            <a:off x="15027839" y="2684518"/>
            <a:ext cx="7242710" cy="10864065"/>
          </a:xfrm>
          <a:prstGeom prst="rect">
            <a:avLst/>
          </a:prstGeom>
          <a:ln w="12700">
            <a:miter lim="400000"/>
          </a:ln>
        </p:spPr>
      </p:pic>
      <p:sp>
        <p:nvSpPr>
          <p:cNvPr id="309" name="About Dogs"/>
          <p:cNvSpPr txBox="1"/>
          <p:nvPr/>
        </p:nvSpPr>
        <p:spPr>
          <a:xfrm>
            <a:off x="2113752" y="4224016"/>
            <a:ext cx="290523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b="0">
                <a:solidFill>
                  <a:srgbClr val="163A69"/>
                </a:solidFill>
                <a:latin typeface="Arial Black"/>
                <a:ea typeface="Arial Black"/>
                <a:cs typeface="Arial Black"/>
                <a:sym typeface="Arial Black"/>
              </a:defRPr>
            </a:lvl1pPr>
          </a:lstStyle>
          <a:p>
            <a:r>
              <a:t>About Dogs</a:t>
            </a:r>
          </a:p>
        </p:txBody>
      </p:sp>
      <p:sp>
        <p:nvSpPr>
          <p:cNvPr id="2" name="A+">
            <a:extLst>
              <a:ext uri="{FF2B5EF4-FFF2-40B4-BE49-F238E27FC236}">
                <a16:creationId xmlns:a16="http://schemas.microsoft.com/office/drawing/2014/main" id="{A24182C7-5E9F-5EF7-95C0-CCFC71EA72E1}"/>
              </a:ext>
            </a:extLst>
          </p:cNvPr>
          <p:cNvSpPr txBox="1"/>
          <p:nvPr/>
        </p:nvSpPr>
        <p:spPr>
          <a:xfrm>
            <a:off x="18581735" y="982705"/>
            <a:ext cx="71696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300" b="0">
                <a:solidFill>
                  <a:srgbClr val="7198C8"/>
                </a:solidFill>
                <a:latin typeface="Arial Black"/>
                <a:ea typeface="Arial Black"/>
                <a:cs typeface="Arial Black"/>
                <a:sym typeface="Arial Black"/>
              </a:defRPr>
            </a:lvl1pPr>
          </a:lstStyle>
          <a:p>
            <a:r>
              <a:t>A+</a:t>
            </a:r>
          </a:p>
        </p:txBody>
      </p:sp>
      <p:pic>
        <p:nvPicPr>
          <p:cNvPr id="3" name="Graphic 2" descr="Radio microphone with solid fill">
            <a:extLst>
              <a:ext uri="{FF2B5EF4-FFF2-40B4-BE49-F238E27FC236}">
                <a16:creationId xmlns:a16="http://schemas.microsoft.com/office/drawing/2014/main" id="{313DD790-995B-65C9-BDE6-4D5C4A143B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508928" y="1019453"/>
            <a:ext cx="639240" cy="639240"/>
          </a:xfrm>
          <a:prstGeom prst="rect">
            <a:avLst/>
          </a:prstGeom>
        </p:spPr>
      </p:pic>
      <p:pic>
        <p:nvPicPr>
          <p:cNvPr id="4" name="Graphic 3" descr="User with solid fill">
            <a:extLst>
              <a:ext uri="{FF2B5EF4-FFF2-40B4-BE49-F238E27FC236}">
                <a16:creationId xmlns:a16="http://schemas.microsoft.com/office/drawing/2014/main" id="{89230C14-913C-5D4D-F09A-BDD5AC58E9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19110" y="929950"/>
            <a:ext cx="730098" cy="730098"/>
          </a:xfrm>
          <a:prstGeom prst="rect">
            <a:avLst/>
          </a:prstGeom>
        </p:spPr>
      </p:pic>
      <p:pic>
        <p:nvPicPr>
          <p:cNvPr id="5" name="Graphic 4" descr="Receiver with solid fill">
            <a:extLst>
              <a:ext uri="{FF2B5EF4-FFF2-40B4-BE49-F238E27FC236}">
                <a16:creationId xmlns:a16="http://schemas.microsoft.com/office/drawing/2014/main" id="{23330324-86B5-B6C9-0FFB-4DB84B01DD2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935832" y="958317"/>
            <a:ext cx="734575" cy="734575"/>
          </a:xfrm>
          <a:prstGeom prst="rect">
            <a:avLst/>
          </a:prstGeom>
        </p:spPr>
      </p:pic>
      <p:sp>
        <p:nvSpPr>
          <p:cNvPr id="6" name="Rounded Rectangle 5">
            <a:extLst>
              <a:ext uri="{FF2B5EF4-FFF2-40B4-BE49-F238E27FC236}">
                <a16:creationId xmlns:a16="http://schemas.microsoft.com/office/drawing/2014/main" id="{D00A0C4C-4B9A-02F4-9A5B-62CD56B4CFCA}"/>
              </a:ext>
            </a:extLst>
          </p:cNvPr>
          <p:cNvSpPr/>
          <p:nvPr/>
        </p:nvSpPr>
        <p:spPr>
          <a:xfrm>
            <a:off x="21220150" y="1093023"/>
            <a:ext cx="1452257" cy="476726"/>
          </a:xfrm>
          <a:prstGeom prst="roundRect">
            <a:avLst/>
          </a:prstGeom>
          <a:solidFill>
            <a:srgbClr val="6599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13B6C"/>
                </a:solidFill>
                <a:effectLst/>
                <a:uFillTx/>
                <a:latin typeface="+mn-lt"/>
                <a:ea typeface="+mn-ea"/>
                <a:cs typeface="+mn-cs"/>
                <a:sym typeface="Helvetica Neue Medium"/>
                <a:hlinkClick r:id="rId17" action="ppaction://hlinksldjump">
                  <a:extLst>
                    <a:ext uri="{A12FA001-AC4F-418D-AE19-62706E023703}">
                      <ahyp:hlinkClr xmlns:ahyp="http://schemas.microsoft.com/office/drawing/2018/hyperlinkcolor" val="tx"/>
                    </a:ext>
                  </a:extLst>
                </a:hlinkClick>
              </a:rPr>
              <a:t>Sign in</a:t>
            </a:r>
            <a:endParaRPr kumimoji="0" lang="en-US" sz="2800" b="0" i="0" u="none" strike="noStrike" cap="none" spc="0" normalizeH="0" baseline="0" dirty="0">
              <a:ln>
                <a:noFill/>
              </a:ln>
              <a:solidFill>
                <a:srgbClr val="013B6C"/>
              </a:solidFill>
              <a:effectLst/>
              <a:uFillTx/>
              <a:latin typeface="+mn-lt"/>
              <a:ea typeface="+mn-ea"/>
              <a:cs typeface="+mn-cs"/>
              <a:sym typeface="Helvetica Neue Medium"/>
            </a:endParaRPr>
          </a:p>
        </p:txBody>
      </p:sp>
      <p:sp>
        <p:nvSpPr>
          <p:cNvPr id="7" name="Small animals">
            <a:extLst>
              <a:ext uri="{FF2B5EF4-FFF2-40B4-BE49-F238E27FC236}">
                <a16:creationId xmlns:a16="http://schemas.microsoft.com/office/drawing/2014/main" id="{016784B6-8350-3636-F6F7-13810AC2ABC0}"/>
              </a:ext>
            </a:extLst>
          </p:cNvPr>
          <p:cNvSpPr txBox="1"/>
          <p:nvPr/>
        </p:nvSpPr>
        <p:spPr>
          <a:xfrm>
            <a:off x="16924499" y="1882126"/>
            <a:ext cx="3098666" cy="5865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solidFill>
                  <a:srgbClr val="003B6D"/>
                </a:solidFill>
              </a:defRPr>
            </a:lvl1pPr>
          </a:lstStyle>
          <a:p>
            <a:r>
              <a:rPr lang="en-US" dirty="0">
                <a:solidFill>
                  <a:srgbClr val="676767"/>
                </a:solidFill>
                <a:hlinkClick r:id="rId17" action="ppaction://hlinksldjump">
                  <a:extLst>
                    <a:ext uri="{A12FA001-AC4F-418D-AE19-62706E023703}">
                      <ahyp:hlinkClr xmlns:ahyp="http://schemas.microsoft.com/office/drawing/2018/hyperlinkcolor" val="tx"/>
                    </a:ext>
                  </a:extLst>
                </a:hlinkClick>
              </a:rPr>
              <a:t>Contact us</a:t>
            </a:r>
            <a:endParaRPr dirty="0">
              <a:solidFill>
                <a:srgbClr val="676767"/>
              </a:solidFill>
            </a:endParaRP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4*#ppt_w"/>
                                          </p:val>
                                        </p:tav>
                                        <p:tav tm="100000">
                                          <p:val>
                                            <p:strVal val="#ppt_w"/>
                                          </p:val>
                                        </p:tav>
                                      </p:tavLst>
                                    </p:anim>
                                    <p:anim calcmode="lin" valueType="num">
                                      <p:cBhvr>
                                        <p:cTn id="8" dur="100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Home &gt; Dogs"/>
          <p:cNvSpPr txBox="1"/>
          <p:nvPr/>
        </p:nvSpPr>
        <p:spPr>
          <a:xfrm>
            <a:off x="1669833" y="1254944"/>
            <a:ext cx="2181687"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500">
                <a:solidFill>
                  <a:srgbClr val="5E5E5E"/>
                </a:solidFill>
              </a:defRPr>
            </a:pPr>
            <a:r>
              <a:rPr u="sng">
                <a:solidFill>
                  <a:srgbClr val="013B6C"/>
                </a:solidFill>
                <a:hlinkClick r:id="rId2" action="ppaction://hlinksldjump">
                  <a:extLst>
                    <a:ext uri="{A12FA001-AC4F-418D-AE19-62706E023703}">
                      <ahyp:hlinkClr xmlns:ahyp="http://schemas.microsoft.com/office/drawing/2018/hyperlinkcolor" val="tx"/>
                    </a:ext>
                  </a:extLst>
                </a:hlinkClick>
              </a:rPr>
              <a:t>Home</a:t>
            </a:r>
            <a:r>
              <a:rPr>
                <a:solidFill>
                  <a:srgbClr val="013B6C"/>
                </a:solidFill>
              </a:rPr>
              <a:t> &gt; </a:t>
            </a:r>
            <a:r>
              <a:rPr u="sng">
                <a:solidFill>
                  <a:srgbClr val="013B6C"/>
                </a:solidFill>
                <a:hlinkClick r:id="rId3" action="ppaction://hlinksldjump">
                  <a:extLst>
                    <a:ext uri="{A12FA001-AC4F-418D-AE19-62706E023703}">
                      <ahyp:hlinkClr xmlns:ahyp="http://schemas.microsoft.com/office/drawing/2018/hyperlinkcolor" val="tx"/>
                    </a:ext>
                  </a:extLst>
                </a:hlinkClick>
              </a:rPr>
              <a:t>Dogs</a:t>
            </a:r>
          </a:p>
        </p:txBody>
      </p:sp>
      <p:sp>
        <p:nvSpPr>
          <p:cNvPr id="317" name="Diet &amp; Exercise…"/>
          <p:cNvSpPr txBox="1"/>
          <p:nvPr/>
        </p:nvSpPr>
        <p:spPr>
          <a:xfrm>
            <a:off x="8998918" y="2945373"/>
            <a:ext cx="14446734" cy="8536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lnSpc>
                <a:spcPct val="120000"/>
              </a:lnSpc>
              <a:defRPr sz="3333">
                <a:solidFill>
                  <a:srgbClr val="163A69"/>
                </a:solidFill>
              </a:defRPr>
            </a:pPr>
            <a:r>
              <a:rPr dirty="0"/>
              <a:t>Diet &amp; Exercise</a:t>
            </a:r>
          </a:p>
          <a:p>
            <a:pPr algn="just" defTabSz="457200">
              <a:lnSpc>
                <a:spcPct val="120000"/>
              </a:lnSpc>
              <a:defRPr sz="2433">
                <a:solidFill>
                  <a:srgbClr val="163A69"/>
                </a:solidFill>
                <a:latin typeface="Verdana"/>
                <a:ea typeface="Verdana"/>
                <a:cs typeface="Verdana"/>
                <a:sym typeface="Verdana"/>
              </a:defRPr>
            </a:pPr>
            <a:endParaRPr dirty="0">
              <a:latin typeface="Times New Roman"/>
              <a:ea typeface="Times New Roman"/>
              <a:cs typeface="Times New Roman"/>
              <a:sym typeface="Times New Roman"/>
            </a:endParaRPr>
          </a:p>
          <a:p>
            <a:pPr algn="just" defTabSz="457200">
              <a:lnSpc>
                <a:spcPct val="120000"/>
              </a:lnSpc>
              <a:defRPr sz="2433" b="0">
                <a:solidFill>
                  <a:srgbClr val="163A69"/>
                </a:solidFill>
              </a:defRPr>
            </a:pPr>
            <a:r>
              <a:rPr dirty="0"/>
              <a:t>Throughout dogs’ lifespans, they should generally be fed fewer meals as they mature. Puppies should be nursed the first two months, then introduced to three meals per day when they are about three to six months years old. Their food intake should be reduced to two meals per day when they are six months to one year old and finally reduced to one meal after they reach one year old. And a dog’s typical body mass is composed of somewhere between 60 and 70 percent water. The </a:t>
            </a:r>
            <a:r>
              <a:rPr u="sng" dirty="0">
                <a:solidFill>
                  <a:srgbClr val="013B6C"/>
                </a:solidFill>
                <a:uFill>
                  <a:solidFill>
                    <a:srgbClr val="0563C1"/>
                  </a:solidFill>
                </a:uFill>
                <a:hlinkClick r:id="rId4">
                  <a:extLst>
                    <a:ext uri="{A12FA001-AC4F-418D-AE19-62706E023703}">
                      <ahyp:hlinkClr xmlns:ahyp="http://schemas.microsoft.com/office/drawing/2018/hyperlinkcolor" val="tx"/>
                    </a:ext>
                  </a:extLst>
                </a:hlinkClick>
              </a:rPr>
              <a:t>ASPCA</a:t>
            </a:r>
            <a:r>
              <a:rPr dirty="0"/>
              <a:t> says just a 10 percent decrease in body water can cause illness, and a 15 percent loss can cause death, so make sure you keep your pooch hydrated!</a:t>
            </a:r>
          </a:p>
          <a:p>
            <a:pPr algn="just" defTabSz="457200">
              <a:lnSpc>
                <a:spcPct val="120000"/>
              </a:lnSpc>
              <a:defRPr sz="2433" b="0">
                <a:solidFill>
                  <a:srgbClr val="163A69"/>
                </a:solidFill>
              </a:defRPr>
            </a:pPr>
            <a:r>
              <a:rPr dirty="0"/>
              <a:t> </a:t>
            </a:r>
          </a:p>
          <a:p>
            <a:pPr algn="just" defTabSz="457200">
              <a:lnSpc>
                <a:spcPct val="120000"/>
              </a:lnSpc>
              <a:defRPr sz="2433" b="0">
                <a:solidFill>
                  <a:srgbClr val="163A69"/>
                </a:solidFill>
              </a:defRPr>
            </a:pPr>
            <a:r>
              <a:rPr dirty="0"/>
              <a:t>Much like humans, dogs need to have a healthy level of activity to keep their organs healthy, as well as sun and fresh air. The minimum recommended time for exercise varies greatly with breed and size differences, but generally a range of 30–120 minutes of exercise is recommended per day! Can you imagine exercising two hours per day? OK, I know that wouldn't bother some of you reading this. But the thought of it to me makes me cringe! And by the way, exercising your dog does not mean you are being challenged to a push-up contest. Brisk walks are OK too! You can also choose from a variety of toys to encourage physical activity; just be sure they are age appropriate and do not pose a choking hazard. Pay careful attention to toys that require supervision.</a:t>
            </a:r>
          </a:p>
        </p:txBody>
      </p:sp>
      <p:pic>
        <p:nvPicPr>
          <p:cNvPr id="318" name="alvan-nee-1VgfQdCuX-4-unsplash.jpg" descr="alvan-nee-1VgfQdCuX-4-unsplash.jpg"/>
          <p:cNvPicPr>
            <a:picLocks noChangeAspect="1"/>
          </p:cNvPicPr>
          <p:nvPr/>
        </p:nvPicPr>
        <p:blipFill>
          <a:blip r:embed="rId5"/>
          <a:stretch>
            <a:fillRect/>
          </a:stretch>
        </p:blipFill>
        <p:spPr>
          <a:xfrm>
            <a:off x="1686679" y="2165762"/>
            <a:ext cx="6798646" cy="10210825"/>
          </a:xfrm>
          <a:prstGeom prst="rect">
            <a:avLst/>
          </a:prstGeom>
          <a:ln w="12700">
            <a:miter lim="400000"/>
          </a:ln>
        </p:spPr>
      </p:pic>
      <p:sp>
        <p:nvSpPr>
          <p:cNvPr id="319" name="Megaphone"/>
          <p:cNvSpPr/>
          <p:nvPr/>
        </p:nvSpPr>
        <p:spPr>
          <a:xfrm>
            <a:off x="12391074" y="3259358"/>
            <a:ext cx="748160" cy="378991"/>
          </a:xfrm>
          <a:custGeom>
            <a:avLst/>
            <a:gdLst/>
            <a:ahLst/>
            <a:cxnLst>
              <a:cxn ang="0">
                <a:pos x="wd2" y="hd2"/>
              </a:cxn>
              <a:cxn ang="5400000">
                <a:pos x="wd2" y="hd2"/>
              </a:cxn>
              <a:cxn ang="10800000">
                <a:pos x="wd2" y="hd2"/>
              </a:cxn>
              <a:cxn ang="16200000">
                <a:pos x="wd2" y="hd2"/>
              </a:cxn>
            </a:cxnLst>
            <a:rect l="0" t="0" r="r" b="b"/>
            <a:pathLst>
              <a:path w="21600" h="21600"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0" name="A+"/>
          <p:cNvSpPr txBox="1"/>
          <p:nvPr/>
        </p:nvSpPr>
        <p:spPr>
          <a:xfrm>
            <a:off x="22610190" y="1454464"/>
            <a:ext cx="74816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solidFill>
                  <a:srgbClr val="7198C8"/>
                </a:solidFill>
                <a:latin typeface="Arial Black"/>
                <a:ea typeface="Arial Black"/>
                <a:cs typeface="Arial Black"/>
                <a:sym typeface="Arial Black"/>
              </a:defRPr>
            </a:lvl1pPr>
          </a:lstStyle>
          <a:p>
            <a:r>
              <a:t>A+</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265</TotalTime>
  <Words>2666</Words>
  <Application>Microsoft Macintosh PowerPoint</Application>
  <PresentationFormat>Custom</PresentationFormat>
  <Paragraphs>227</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 Black</vt:lpstr>
      <vt:lpstr>Helvetica Neue</vt:lpstr>
      <vt:lpstr>Helvetica Neue Light</vt:lpstr>
      <vt:lpstr>Helvetica Neue Medium</vt:lpstr>
      <vt:lpstr>Symbol</vt:lpstr>
      <vt:lpstr>Times New Roman</vt:lpstr>
      <vt:lpstr>Verdana</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Chenyu Mintz</cp:lastModifiedBy>
  <cp:revision>15</cp:revision>
  <dcterms:modified xsi:type="dcterms:W3CDTF">2023-07-27T20:41:18Z</dcterms:modified>
</cp:coreProperties>
</file>